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6" r:id="rId4"/>
  </p:sldMasterIdLst>
  <p:notesMasterIdLst>
    <p:notesMasterId r:id="rId38"/>
  </p:notesMasterIdLst>
  <p:handoutMasterIdLst>
    <p:handoutMasterId r:id="rId39"/>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4" r:id="rId17"/>
    <p:sldId id="556" r:id="rId18"/>
    <p:sldId id="555" r:id="rId19"/>
    <p:sldId id="557" r:id="rId20"/>
    <p:sldId id="559" r:id="rId21"/>
    <p:sldId id="560" r:id="rId22"/>
    <p:sldId id="562" r:id="rId23"/>
    <p:sldId id="563" r:id="rId24"/>
    <p:sldId id="564" r:id="rId25"/>
    <p:sldId id="565" r:id="rId26"/>
    <p:sldId id="566" r:id="rId27"/>
    <p:sldId id="567" r:id="rId28"/>
    <p:sldId id="568" r:id="rId29"/>
    <p:sldId id="561" r:id="rId30"/>
    <p:sldId id="569" r:id="rId31"/>
    <p:sldId id="570" r:id="rId32"/>
    <p:sldId id="571" r:id="rId33"/>
    <p:sldId id="572" r:id="rId34"/>
    <p:sldId id="573" r:id="rId35"/>
    <p:sldId id="574" r:id="rId36"/>
    <p:sldId id="575" r:id="rId37"/>
  </p:sldIdLst>
  <p:sldSz cx="9144000" cy="6858000" type="screen4x3"/>
  <p:notesSz cx="9928225" cy="6797675"/>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57263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19193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29148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955905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684535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4013875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5523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190384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422368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98831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4491383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3020490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598411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503889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2982782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9387460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6880432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27</a:t>
            </a:fld>
            <a:endParaRPr lang="en-GB" dirty="0">
              <a:solidFill>
                <a:prstClr val="black"/>
              </a:solidFill>
            </a:endParaRPr>
          </a:p>
        </p:txBody>
      </p:sp>
    </p:spTree>
    <p:extLst>
      <p:ext uri="{BB962C8B-B14F-4D97-AF65-F5344CB8AC3E}">
        <p14:creationId xmlns:p14="http://schemas.microsoft.com/office/powerpoint/2010/main" val="37741764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28</a:t>
            </a:fld>
            <a:endParaRPr lang="en-GB" dirty="0">
              <a:solidFill>
                <a:prstClr val="black"/>
              </a:solidFill>
            </a:endParaRPr>
          </a:p>
        </p:txBody>
      </p:sp>
    </p:spTree>
    <p:extLst>
      <p:ext uri="{BB962C8B-B14F-4D97-AF65-F5344CB8AC3E}">
        <p14:creationId xmlns:p14="http://schemas.microsoft.com/office/powerpoint/2010/main" val="4052489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29</a:t>
            </a:fld>
            <a:endParaRPr lang="en-GB" dirty="0">
              <a:solidFill>
                <a:prstClr val="black"/>
              </a:solidFill>
            </a:endParaRPr>
          </a:p>
        </p:txBody>
      </p:sp>
    </p:spTree>
    <p:extLst>
      <p:ext uri="{BB962C8B-B14F-4D97-AF65-F5344CB8AC3E}">
        <p14:creationId xmlns:p14="http://schemas.microsoft.com/office/powerpoint/2010/main" val="2748541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30</a:t>
            </a:fld>
            <a:endParaRPr lang="en-GB" dirty="0">
              <a:solidFill>
                <a:prstClr val="black"/>
              </a:solidFill>
            </a:endParaRPr>
          </a:p>
        </p:txBody>
      </p:sp>
    </p:spTree>
    <p:extLst>
      <p:ext uri="{BB962C8B-B14F-4D97-AF65-F5344CB8AC3E}">
        <p14:creationId xmlns:p14="http://schemas.microsoft.com/office/powerpoint/2010/main" val="21507637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31</a:t>
            </a:fld>
            <a:endParaRPr lang="en-GB" dirty="0">
              <a:solidFill>
                <a:prstClr val="black"/>
              </a:solidFill>
            </a:endParaRPr>
          </a:p>
        </p:txBody>
      </p:sp>
    </p:spTree>
    <p:extLst>
      <p:ext uri="{BB962C8B-B14F-4D97-AF65-F5344CB8AC3E}">
        <p14:creationId xmlns:p14="http://schemas.microsoft.com/office/powerpoint/2010/main" val="16319226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32</a:t>
            </a:fld>
            <a:endParaRPr lang="en-GB" dirty="0">
              <a:solidFill>
                <a:prstClr val="black"/>
              </a:solidFill>
            </a:endParaRPr>
          </a:p>
        </p:txBody>
      </p:sp>
    </p:spTree>
    <p:extLst>
      <p:ext uri="{BB962C8B-B14F-4D97-AF65-F5344CB8AC3E}">
        <p14:creationId xmlns:p14="http://schemas.microsoft.com/office/powerpoint/2010/main" val="28081880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solidFill>
                  <a:prstClr val="black"/>
                </a:solidFill>
              </a:rPr>
              <a:pPr fontAlgn="base">
                <a:spcBef>
                  <a:spcPct val="0"/>
                </a:spcBef>
                <a:spcAft>
                  <a:spcPct val="0"/>
                </a:spcAft>
              </a:pPr>
              <a:t>33</a:t>
            </a:fld>
            <a:endParaRPr lang="en-GB" dirty="0">
              <a:solidFill>
                <a:prstClr val="black"/>
              </a:solidFill>
            </a:endParaRPr>
          </a:p>
        </p:txBody>
      </p:sp>
    </p:spTree>
    <p:extLst>
      <p:ext uri="{BB962C8B-B14F-4D97-AF65-F5344CB8AC3E}">
        <p14:creationId xmlns:p14="http://schemas.microsoft.com/office/powerpoint/2010/main" val="3182443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613946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7.xml"/><Relationship Id="rId2"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23.xml"/><Relationship Id="rId4" Type="http://schemas.openxmlformats.org/officeDocument/2006/relationships/slide" Target="../slides/slide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073468" y="659677"/>
            <a:ext cx="1468531"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13.1 – Sales Budgets</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823911"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100" b="1" dirty="0" smtClean="0">
                <a:latin typeface="Arial" panose="020B0604020202020204" pitchFamily="34" charset="0"/>
                <a:cs typeface="Arial" panose="020B0604020202020204" pitchFamily="34" charset="0"/>
              </a:rPr>
              <a:t>Questions</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4530654" y="659677"/>
            <a:ext cx="150611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13.3 – Using Budgets</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6084168" y="659677"/>
            <a:ext cx="759985"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13.4 - ZBB</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userDrawn="1"/>
        </p:nvSpPr>
        <p:spPr>
          <a:xfrm>
            <a:off x="2589398" y="659677"/>
            <a:ext cx="189385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13.2 – Production Budgets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gif"/><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gi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Resources/Chapter%2002/13%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085184"/>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GB"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13 – Budgets</a:t>
            </a:r>
            <a:endPar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solidFill>
                  <a:srgbClr val="002060"/>
                </a:solidFill>
              </a:rPr>
              <a:t>Mary Lewis produced her own hand-made jewellery using African designs. She sold her goods in three categories (bracelets, earrings and necklaces), some on market stalls but more and more via retail outlets. In her second year of business she drew up a sales budget for her designs</a:t>
            </a:r>
            <a:r>
              <a:rPr lang="en-US" sz="2100" dirty="0" smtClean="0">
                <a:solidFill>
                  <a:srgbClr val="002060"/>
                </a:solidFill>
              </a:rPr>
              <a:t>.</a:t>
            </a:r>
          </a:p>
          <a:p>
            <a:pPr marL="360363" indent="-360363">
              <a:buClr>
                <a:schemeClr val="accent6">
                  <a:lumMod val="50000"/>
                </a:schemeClr>
              </a:buClr>
              <a:buFont typeface="Wingdings 3" panose="05040102010807070707" pitchFamily="18" charset="2"/>
              <a:buChar char=""/>
            </a:pPr>
            <a:endParaRPr lang="en-US" sz="21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100" dirty="0" smtClean="0">
                <a:solidFill>
                  <a:srgbClr val="002060"/>
                </a:solidFill>
              </a:rPr>
              <a:t>Mary </a:t>
            </a:r>
            <a:r>
              <a:rPr lang="en-US" sz="2100" dirty="0">
                <a:solidFill>
                  <a:srgbClr val="002060"/>
                </a:solidFill>
              </a:rPr>
              <a:t>was in her second year of business when she prepared these budgets. The months leading up to Christmas were her best months the previous year but the budget was complicated by the fact that she now supplied her goods to retail outlets and she was never sure how much promotion the retailer would give. Margins on jewellery sold in shops were lower as the shopkeeper had to be paid</a:t>
            </a:r>
            <a:r>
              <a:rPr lang="en-US" sz="2100" dirty="0" smtClean="0">
                <a:solidFill>
                  <a:srgbClr val="002060"/>
                </a:solidFill>
              </a:rPr>
              <a:t>.</a:t>
            </a:r>
            <a:endParaRPr lang="en-US" sz="21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432578242"/>
              </p:ext>
            </p:extLst>
          </p:nvPr>
        </p:nvGraphicFramePr>
        <p:xfrm>
          <a:off x="323528" y="2852936"/>
          <a:ext cx="8424936" cy="1800199"/>
        </p:xfrm>
        <a:graphic>
          <a:graphicData uri="http://schemas.openxmlformats.org/drawingml/2006/table">
            <a:tbl>
              <a:tblPr>
                <a:tableStyleId>{BDBED569-4797-4DF1-A0F4-6AAB3CD982D8}</a:tableStyleId>
              </a:tblPr>
              <a:tblGrid>
                <a:gridCol w="1966078"/>
                <a:gridCol w="2232513"/>
                <a:gridCol w="2488958"/>
                <a:gridCol w="1737387"/>
              </a:tblGrid>
              <a:tr h="541553">
                <a:tc>
                  <a:txBody>
                    <a:bodyPr/>
                    <a:lstStyle/>
                    <a:p>
                      <a:pPr indent="-1016000" algn="l">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Sales budget</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ct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October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marR="444500" indent="-1016000" algn="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November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December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r>
              <a:tr h="382201">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Bracelets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ctr">
                        <a:lnSpc>
                          <a:spcPts val="850"/>
                        </a:lnSpc>
                        <a:spcBef>
                          <a:spcPts val="900"/>
                        </a:spcBef>
                        <a:spcAft>
                          <a:spcPts val="0"/>
                        </a:spcAft>
                      </a:pPr>
                      <a:r>
                        <a:rPr lang="en-US" sz="2400">
                          <a:effectLst/>
                          <a:latin typeface="Arial" panose="020B0604020202020204" pitchFamily="34" charset="0"/>
                          <a:cs typeface="Arial" panose="020B0604020202020204" pitchFamily="34" charset="0"/>
                        </a:rPr>
                        <a:t>£200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£300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£500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r>
              <a:tr h="334892">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Earrings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ctr">
                        <a:lnSpc>
                          <a:spcPts val="850"/>
                        </a:lnSpc>
                        <a:spcBef>
                          <a:spcPts val="900"/>
                        </a:spcBef>
                        <a:spcAft>
                          <a:spcPts val="0"/>
                        </a:spcAft>
                      </a:pPr>
                      <a:r>
                        <a:rPr lang="en-US" sz="2400">
                          <a:effectLst/>
                          <a:latin typeface="Arial" panose="020B0604020202020204" pitchFamily="34" charset="0"/>
                          <a:cs typeface="Arial" panose="020B0604020202020204" pitchFamily="34" charset="0"/>
                        </a:rPr>
                        <a:t>£160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£320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£480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r>
              <a:tr h="541553">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Necklaces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ct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£225</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marR="444500"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£375</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£750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1052773667"/>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smtClean="0">
                <a:solidFill>
                  <a:srgbClr val="002060"/>
                </a:solidFill>
              </a:rPr>
              <a:t>She </a:t>
            </a:r>
            <a:r>
              <a:rPr lang="en-US" sz="2400" dirty="0">
                <a:solidFill>
                  <a:srgbClr val="002060"/>
                </a:solidFill>
              </a:rPr>
              <a:t>anticipated that, in the run up to Christmas, sales would be split 50/50 between her weekend market stall and craft fairs on the one hand, and between retail outlets on the other. Whilst receipts would be immediate on her stalls she anticipated a month's delay before revenue from retailers would arrive</a:t>
            </a:r>
            <a:r>
              <a:rPr lang="en-US" sz="2400" dirty="0" smtClean="0">
                <a:solidFill>
                  <a:srgbClr val="002060"/>
                </a:solidFill>
              </a:rPr>
              <a:t>.</a:t>
            </a:r>
          </a:p>
          <a:p>
            <a:pPr marL="360363" indent="-360363">
              <a:buClr>
                <a:schemeClr val="accent6">
                  <a:lumMod val="50000"/>
                </a:schemeClr>
              </a:buClr>
              <a:buFont typeface="Wingdings 3" panose="05040102010807070707" pitchFamily="18" charset="2"/>
              <a:buChar char=""/>
            </a:pPr>
            <a:endParaRPr lang="en-US" sz="24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4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400" dirty="0">
              <a:solidFill>
                <a:srgbClr val="002060"/>
              </a:solidFill>
            </a:endParaRPr>
          </a:p>
          <a:p>
            <a:pPr>
              <a:buClr>
                <a:schemeClr val="accent6">
                  <a:lumMod val="50000"/>
                </a:schemeClr>
              </a:buClr>
            </a:pPr>
            <a:endParaRPr lang="en-US" sz="2400" dirty="0">
              <a:solidFill>
                <a:srgbClr val="002060"/>
              </a:solidFill>
            </a:endParaRPr>
          </a:p>
          <a:p>
            <a:pPr>
              <a:buClr>
                <a:schemeClr val="accent6">
                  <a:lumMod val="50000"/>
                </a:schemeClr>
              </a:buClr>
            </a:pPr>
            <a:endParaRPr lang="en-US" sz="2400" dirty="0">
              <a:solidFill>
                <a:srgbClr val="002060"/>
              </a:solidFill>
            </a:endParaRPr>
          </a:p>
          <a:p>
            <a:pPr>
              <a:buClr>
                <a:schemeClr val="accent6">
                  <a:lumMod val="50000"/>
                </a:schemeClr>
              </a:buClr>
            </a:pPr>
            <a:r>
              <a:rPr lang="en-US" sz="2400" b="1" dirty="0">
                <a:solidFill>
                  <a:srgbClr val="FF0000"/>
                </a:solidFill>
              </a:rPr>
              <a:t>Questions</a:t>
            </a:r>
          </a:p>
          <a:p>
            <a:pPr marL="360363" indent="-360363">
              <a:buClr>
                <a:schemeClr val="accent6">
                  <a:lumMod val="50000"/>
                </a:schemeClr>
              </a:buClr>
              <a:buFont typeface="Wingdings 3" panose="05040102010807070707" pitchFamily="18" charset="2"/>
              <a:buChar char=""/>
            </a:pPr>
            <a:r>
              <a:rPr lang="en-US" sz="2400" dirty="0">
                <a:solidFill>
                  <a:srgbClr val="FF0000"/>
                </a:solidFill>
              </a:rPr>
              <a:t>1.	Mary's sales budget was based on historical information. What does this mean?</a:t>
            </a:r>
          </a:p>
          <a:p>
            <a:pPr marL="360363" indent="-360363">
              <a:buClr>
                <a:schemeClr val="accent6">
                  <a:lumMod val="50000"/>
                </a:schemeClr>
              </a:buClr>
              <a:buFont typeface="Wingdings 3" panose="05040102010807070707" pitchFamily="18" charset="2"/>
              <a:buChar char=""/>
            </a:pPr>
            <a:r>
              <a:rPr lang="en-US" sz="2400" dirty="0">
                <a:solidFill>
                  <a:srgbClr val="FF0000"/>
                </a:solidFill>
              </a:rPr>
              <a:t>2.	How might a sales budget help Mary</a:t>
            </a:r>
            <a:r>
              <a:rPr lang="en-US" sz="2400" dirty="0" smtClean="0">
                <a:solidFill>
                  <a:srgbClr val="FF0000"/>
                </a:solidFill>
              </a:rPr>
              <a:t>?</a:t>
            </a:r>
            <a:endParaRPr lang="en-US" sz="24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956444296"/>
              </p:ext>
            </p:extLst>
          </p:nvPr>
        </p:nvGraphicFramePr>
        <p:xfrm>
          <a:off x="323528" y="3356993"/>
          <a:ext cx="8424936" cy="1884556"/>
        </p:xfrm>
        <a:graphic>
          <a:graphicData uri="http://schemas.openxmlformats.org/drawingml/2006/table">
            <a:tbl>
              <a:tblPr>
                <a:tableStyleId>{BDBED569-4797-4DF1-A0F4-6AAB3CD982D8}</a:tableStyleId>
              </a:tblPr>
              <a:tblGrid>
                <a:gridCol w="1966078"/>
                <a:gridCol w="2232513"/>
                <a:gridCol w="2488958"/>
                <a:gridCol w="1737387"/>
              </a:tblGrid>
              <a:tr h="541553">
                <a:tc>
                  <a:txBody>
                    <a:bodyPr/>
                    <a:lstStyle/>
                    <a:p>
                      <a:pPr indent="-1016000" algn="l">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Sales budget</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ct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October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November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December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466558">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Bracelets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ctr">
                        <a:lnSpc>
                          <a:spcPts val="850"/>
                        </a:lnSpc>
                        <a:spcBef>
                          <a:spcPts val="900"/>
                        </a:spcBef>
                        <a:spcAft>
                          <a:spcPts val="0"/>
                        </a:spcAft>
                      </a:pPr>
                      <a:r>
                        <a:rPr lang="en-US" sz="2400">
                          <a:effectLst/>
                          <a:latin typeface="Arial" panose="020B0604020202020204" pitchFamily="34" charset="0"/>
                          <a:cs typeface="Arial" panose="020B0604020202020204" pitchFamily="34" charset="0"/>
                        </a:rPr>
                        <a:t>£200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£300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£500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334892">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Earrings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ctr">
                        <a:lnSpc>
                          <a:spcPts val="850"/>
                        </a:lnSpc>
                        <a:spcBef>
                          <a:spcPts val="900"/>
                        </a:spcBef>
                        <a:spcAft>
                          <a:spcPts val="0"/>
                        </a:spcAft>
                      </a:pPr>
                      <a:r>
                        <a:rPr lang="en-US" sz="2400">
                          <a:effectLst/>
                          <a:latin typeface="Arial" panose="020B0604020202020204" pitchFamily="34" charset="0"/>
                          <a:cs typeface="Arial" panose="020B0604020202020204" pitchFamily="34" charset="0"/>
                        </a:rPr>
                        <a:t>£160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£320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£480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541553">
                <a:tc>
                  <a:txBody>
                    <a:bodyPr/>
                    <a:lstStyle/>
                    <a:p>
                      <a:pPr indent="-1016000" algn="l">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Necklaces</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ct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£225</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£375</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£750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bl>
          </a:graphicData>
        </a:graphic>
      </p:graphicFrame>
    </p:spTree>
    <p:extLst>
      <p:ext uri="{BB962C8B-B14F-4D97-AF65-F5344CB8AC3E}">
        <p14:creationId xmlns:p14="http://schemas.microsoft.com/office/powerpoint/2010/main" val="912813618"/>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a:t>A budget is a plan, while a forecast is a prediction of what might happen in the future. There is a difference. A budget shows what the business aims to achieve. Most budgets are prepared annually and may be adjusted at various points in the light of actual information. They may be set up monthly or even weekly, depending on the size of an organisation. Budgets may be set up for any business variables. Often a budget will cover sales revenue, production costs, profit, personnel, cash and capital expenditure.</a:t>
            </a:r>
          </a:p>
          <a:p>
            <a:pPr marL="360363" indent="-360363">
              <a:buClr>
                <a:schemeClr val="accent6">
                  <a:lumMod val="50000"/>
                </a:schemeClr>
              </a:buClr>
              <a:buFont typeface="Wingdings 3" panose="05040102010807070707" pitchFamily="18" charset="2"/>
              <a:buChar char=""/>
            </a:pPr>
            <a:r>
              <a:rPr lang="en-US" sz="2400" dirty="0"/>
              <a:t>A small business like Mary's might first devise some forecasts, probably for sales revenue. From these forecasts, budgets can be set up to help control the business. A budget gives all those in a business a focus, a plan that it aims to achieve, incorporating realistic figures</a:t>
            </a:r>
            <a:r>
              <a:rPr lang="en-US" sz="2400" dirty="0" smtClean="0"/>
              <a:t>.</a:t>
            </a:r>
            <a:endParaRPr lang="en-US" sz="240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8243409"/>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262979"/>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smtClean="0"/>
              <a:t>For </a:t>
            </a:r>
            <a:r>
              <a:rPr lang="en-US" sz="2400" dirty="0"/>
              <a:t>many firms the sales budget will be the first budget to be completed. If a firm has good relations with its existing customers then this budget may be easy to complete. Mary knew what her sales had been in the previous year. Historical information, whilst not foolproof, provides a guide to help prepare accurate budgets.</a:t>
            </a:r>
          </a:p>
          <a:p>
            <a:pPr marL="360363" indent="-360363">
              <a:buClr>
                <a:schemeClr val="accent6">
                  <a:lumMod val="50000"/>
                </a:schemeClr>
              </a:buClr>
              <a:buFont typeface="Wingdings 3" panose="05040102010807070707" pitchFamily="18" charset="2"/>
              <a:buChar char=""/>
            </a:pPr>
            <a:r>
              <a:rPr lang="en-US" sz="2400" dirty="0"/>
              <a:t>A firm that is just starting up, or one that relies on the general public for its business, may find estimating sales harder than would a manufacturer with a regular base of clients. A firm selling mainly on credit, invoicing in arrears, will find it advisable to show the expected revenue in the month when it is most likely to be received, rather than the month of the actual sale. This will reflect the delay in payment which can be up to 3 months.</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01124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39260"/>
            <a:ext cx="8568952" cy="5632311"/>
          </a:xfrm>
          <a:prstGeom prst="rect">
            <a:avLst/>
          </a:prstGeom>
        </p:spPr>
        <p:txBody>
          <a:bodyPr wrap="square">
            <a:spAutoFit/>
          </a:bodyPr>
          <a:lstStyle/>
          <a:p>
            <a:pPr>
              <a:buClr>
                <a:schemeClr val="accent6">
                  <a:lumMod val="50000"/>
                </a:schemeClr>
              </a:buClr>
            </a:pPr>
            <a:r>
              <a:rPr lang="en-US" sz="2000" b="1" dirty="0">
                <a:solidFill>
                  <a:srgbClr val="002060"/>
                </a:solidFill>
              </a:rPr>
              <a:t>Mary's actual sales </a:t>
            </a:r>
            <a:r>
              <a:rPr lang="en-US" sz="2000" b="1" dirty="0" smtClean="0">
                <a:solidFill>
                  <a:srgbClr val="002060"/>
                </a:solidFill>
              </a:rPr>
              <a:t>figures</a:t>
            </a:r>
          </a:p>
          <a:p>
            <a:pPr marL="360363" indent="-360363">
              <a:buClr>
                <a:schemeClr val="accent6">
                  <a:lumMod val="50000"/>
                </a:schemeClr>
              </a:buClr>
              <a:buFont typeface="Wingdings 3" panose="05040102010807070707" pitchFamily="18" charset="2"/>
              <a:buChar char=""/>
            </a:pPr>
            <a:endParaRPr lang="en-US" sz="20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0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0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0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0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2000" dirty="0">
                <a:solidFill>
                  <a:srgbClr val="002060"/>
                </a:solidFill>
              </a:rPr>
              <a:t>These results were encouraging. Sales at the retail outlets held up, i.e. they were broadly in line with budgeted figures, but sales at stalls were approximately 50 per cent higher than budget. Mary was good on the craft side and was able to increase her production without too much difficulty. She was mainly worried about her ability to sell - and that seemed not to be a problem.</a:t>
            </a:r>
          </a:p>
          <a:p>
            <a:pPr>
              <a:buClr>
                <a:schemeClr val="accent6">
                  <a:lumMod val="50000"/>
                </a:schemeClr>
              </a:buClr>
            </a:pPr>
            <a:r>
              <a:rPr lang="en-US" sz="2000" b="1" dirty="0">
                <a:solidFill>
                  <a:srgbClr val="FF0000"/>
                </a:solidFill>
              </a:rPr>
              <a:t>Questions</a:t>
            </a:r>
          </a:p>
          <a:p>
            <a:pPr marL="457200" indent="-457200">
              <a:buClr>
                <a:schemeClr val="accent6">
                  <a:lumMod val="50000"/>
                </a:schemeClr>
              </a:buClr>
              <a:buFont typeface="+mj-lt"/>
              <a:buAutoNum type="arabicPeriod"/>
            </a:pPr>
            <a:r>
              <a:rPr lang="en-US" sz="2000" dirty="0" smtClean="0">
                <a:solidFill>
                  <a:srgbClr val="FF0000"/>
                </a:solidFill>
              </a:rPr>
              <a:t>Mary's </a:t>
            </a:r>
            <a:r>
              <a:rPr lang="en-US" sz="2000" dirty="0">
                <a:solidFill>
                  <a:srgbClr val="FF0000"/>
                </a:solidFill>
              </a:rPr>
              <a:t>sales from her market stalls were higher than the previous year's figures. What might have accounted for this? (If you can't think of at least 3 reasons, you're not trying!)</a:t>
            </a:r>
          </a:p>
          <a:p>
            <a:pPr marL="457200" indent="-457200">
              <a:buClr>
                <a:schemeClr val="accent6">
                  <a:lumMod val="50000"/>
                </a:schemeClr>
              </a:buClr>
              <a:buFont typeface="+mj-lt"/>
              <a:buAutoNum type="arabicPeriod"/>
            </a:pPr>
            <a:r>
              <a:rPr lang="en-US" sz="2000" dirty="0" smtClean="0">
                <a:solidFill>
                  <a:srgbClr val="FF0000"/>
                </a:solidFill>
              </a:rPr>
              <a:t>Was </a:t>
            </a:r>
            <a:r>
              <a:rPr lang="en-US" sz="2000" dirty="0">
                <a:solidFill>
                  <a:srgbClr val="FF0000"/>
                </a:solidFill>
              </a:rPr>
              <a:t>it a good idea for Mary to seek retail outlets to stock her jewellery</a:t>
            </a:r>
            <a:r>
              <a:rPr lang="en-US" sz="2000" dirty="0" smtClean="0">
                <a:solidFill>
                  <a:srgbClr val="FF0000"/>
                </a:solidFill>
              </a:rPr>
              <a:t>?</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Reality Check</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462314575"/>
              </p:ext>
            </p:extLst>
          </p:nvPr>
        </p:nvGraphicFramePr>
        <p:xfrm>
          <a:off x="395535" y="1636128"/>
          <a:ext cx="8424937" cy="1288816"/>
        </p:xfrm>
        <a:graphic>
          <a:graphicData uri="http://schemas.openxmlformats.org/drawingml/2006/table">
            <a:tbl>
              <a:tblPr>
                <a:tableStyleId>{5C22544A-7EE6-4342-B048-85BDC9FD1C3A}</a:tableStyleId>
              </a:tblPr>
              <a:tblGrid>
                <a:gridCol w="1778400"/>
                <a:gridCol w="2422974"/>
                <a:gridCol w="2487320"/>
                <a:gridCol w="1736243"/>
              </a:tblGrid>
              <a:tr h="375927">
                <a:tc>
                  <a:txBody>
                    <a:bodyPr/>
                    <a:lstStyle/>
                    <a:p>
                      <a:pPr>
                        <a:spcAft>
                          <a:spcPts val="0"/>
                        </a:spcAft>
                      </a:pPr>
                      <a:r>
                        <a:rPr lang="en-US" sz="2400" dirty="0">
                          <a:effectLst/>
                          <a:latin typeface="Arial" panose="020B0604020202020204" pitchFamily="34" charset="0"/>
                          <a:cs typeface="Arial" panose="020B0604020202020204" pitchFamily="34" charset="0"/>
                        </a:rPr>
                        <a:t> </a:t>
                      </a:r>
                      <a:endParaRPr lang="en-GB" sz="24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36000" marR="36000" marT="36000" marB="36000" anchor="ctr"/>
                </a:tc>
                <a:tc>
                  <a:txBody>
                    <a:bodyPr/>
                    <a:lstStyle/>
                    <a:p>
                      <a:pPr marR="444500" indent="-1016000" algn="r">
                        <a:lnSpc>
                          <a:spcPts val="900"/>
                        </a:lnSpc>
                        <a:spcBef>
                          <a:spcPts val="900"/>
                        </a:spcBef>
                        <a:spcAft>
                          <a:spcPts val="0"/>
                        </a:spcAft>
                      </a:pPr>
                      <a:r>
                        <a:rPr lang="en-US" sz="2400" spc="0" dirty="0">
                          <a:effectLst/>
                          <a:latin typeface="Arial" panose="020B0604020202020204" pitchFamily="34" charset="0"/>
                          <a:cs typeface="Arial" panose="020B0604020202020204" pitchFamily="34" charset="0"/>
                        </a:rPr>
                        <a:t>October</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900"/>
                        </a:lnSpc>
                        <a:spcBef>
                          <a:spcPts val="900"/>
                        </a:spcBef>
                        <a:spcAft>
                          <a:spcPts val="0"/>
                        </a:spcAft>
                      </a:pPr>
                      <a:r>
                        <a:rPr lang="en-US" sz="2400" spc="0">
                          <a:effectLst/>
                          <a:latin typeface="Arial" panose="020B0604020202020204" pitchFamily="34" charset="0"/>
                          <a:cs typeface="Arial" panose="020B0604020202020204" pitchFamily="34" charset="0"/>
                        </a:rPr>
                        <a:t>November</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900"/>
                        </a:lnSpc>
                        <a:spcBef>
                          <a:spcPts val="900"/>
                        </a:spcBef>
                        <a:spcAft>
                          <a:spcPts val="0"/>
                        </a:spcAft>
                      </a:pPr>
                      <a:r>
                        <a:rPr lang="en-US" sz="2400" spc="0">
                          <a:effectLst/>
                          <a:latin typeface="Arial" panose="020B0604020202020204" pitchFamily="34" charset="0"/>
                          <a:cs typeface="Arial" panose="020B0604020202020204" pitchFamily="34" charset="0"/>
                        </a:rPr>
                        <a:t>December</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275853">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Bracelets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£220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£330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£510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229733">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Earrings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£200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£400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£600</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345470">
                <a:tc>
                  <a:txBody>
                    <a:bodyPr/>
                    <a:lstStyle/>
                    <a:p>
                      <a:pPr indent="-1016000" algn="l">
                        <a:lnSpc>
                          <a:spcPts val="850"/>
                        </a:lnSpc>
                        <a:spcBef>
                          <a:spcPts val="900"/>
                        </a:spcBef>
                        <a:spcAft>
                          <a:spcPts val="0"/>
                        </a:spcAft>
                      </a:pPr>
                      <a:r>
                        <a:rPr lang="en-US" sz="2400">
                          <a:effectLst/>
                          <a:latin typeface="Arial" panose="020B0604020202020204" pitchFamily="34" charset="0"/>
                          <a:cs typeface="Arial" panose="020B0604020202020204" pitchFamily="34" charset="0"/>
                        </a:rPr>
                        <a:t>Necklaces</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£285</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400">
                          <a:effectLst/>
                          <a:latin typeface="Arial" panose="020B0604020202020204" pitchFamily="34" charset="0"/>
                          <a:cs typeface="Arial" panose="020B0604020202020204" pitchFamily="34" charset="0"/>
                        </a:rPr>
                        <a:t>£480</a:t>
                      </a:r>
                      <a:endParaRPr lang="en-GB" sz="24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400" dirty="0">
                          <a:effectLst/>
                          <a:latin typeface="Arial" panose="020B0604020202020204" pitchFamily="34" charset="0"/>
                          <a:cs typeface="Arial" panose="020B0604020202020204" pitchFamily="34" charset="0"/>
                        </a:rPr>
                        <a:t>£875</a:t>
                      </a:r>
                      <a:endParaRPr lang="en-GB" sz="24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bl>
          </a:graphicData>
        </a:graphic>
      </p:graphicFrame>
    </p:spTree>
    <p:extLst>
      <p:ext uri="{BB962C8B-B14F-4D97-AF65-F5344CB8AC3E}">
        <p14:creationId xmlns:p14="http://schemas.microsoft.com/office/powerpoint/2010/main" val="199346865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632311"/>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a:t>A budget for the next year should be set up before the end of the current year, otherwise there will be a time gap and the firm will lose some focus. Budgets can be used to make comparisons between the budgeted figures and the actual figures. This will help identify what has gone wrong, and right, and can provide lessons for the </a:t>
            </a:r>
            <a:r>
              <a:rPr lang="en-US" sz="2400" dirty="0" smtClean="0"/>
              <a:t>future.</a:t>
            </a:r>
          </a:p>
          <a:p>
            <a:pPr marL="360363" indent="-360363">
              <a:buClr>
                <a:schemeClr val="accent6">
                  <a:lumMod val="50000"/>
                </a:schemeClr>
              </a:buClr>
              <a:buFont typeface="Wingdings 3" panose="05040102010807070707" pitchFamily="18" charset="2"/>
              <a:buChar char=""/>
            </a:pPr>
            <a:r>
              <a:rPr lang="en-US" sz="2400" dirty="0" smtClean="0"/>
              <a:t>Possible </a:t>
            </a:r>
            <a:r>
              <a:rPr lang="en-US" sz="2400" dirty="0"/>
              <a:t>problem areas for the future may be identified when the firm's performance has failed to keep up with the budgeted </a:t>
            </a:r>
            <a:r>
              <a:rPr lang="en-US" sz="2400" dirty="0" smtClean="0"/>
              <a:t>performance.</a:t>
            </a:r>
          </a:p>
          <a:p>
            <a:pPr marL="360363" indent="-360363">
              <a:buClr>
                <a:schemeClr val="accent6">
                  <a:lumMod val="50000"/>
                </a:schemeClr>
              </a:buClr>
              <a:buFont typeface="Wingdings 3" panose="05040102010807070707" pitchFamily="18" charset="2"/>
              <a:buChar char=""/>
            </a:pPr>
            <a:r>
              <a:rPr lang="en-US" sz="2400" dirty="0" smtClean="0"/>
              <a:t>In </a:t>
            </a:r>
            <a:r>
              <a:rPr lang="en-US" sz="2400" dirty="0"/>
              <a:t>Mary's case, the actual figures compared well with the budget and indicated that her marketing decisions were correct.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Reality Check</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pic>
        <p:nvPicPr>
          <p:cNvPr id="7" name="Picture 2" descr="Image result for budgets examp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096427"/>
            <a:ext cx="1944216" cy="17848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lated ima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18" t="4082" r="2510" b="2541"/>
          <a:stretch/>
        </p:blipFill>
        <p:spPr bwMode="auto">
          <a:xfrm>
            <a:off x="6876256" y="2996952"/>
            <a:ext cx="1944216" cy="1135946"/>
          </a:xfrm>
          <a:prstGeom prst="rect">
            <a:avLst/>
          </a:prstGeom>
          <a:noFill/>
          <a:extLst>
            <a:ext uri="{909E8E84-426E-40DD-AFC4-6F175D3DCCD1}">
              <a14:hiddenFill xmlns:a14="http://schemas.microsoft.com/office/drawing/2010/main">
                <a:solidFill>
                  <a:srgbClr val="FFFFFF"/>
                </a:solidFill>
              </a14:hiddenFill>
            </a:ext>
          </a:extLst>
        </p:spPr>
      </p:pic>
      <p:pic>
        <p:nvPicPr>
          <p:cNvPr id="41986" name="Picture 2" descr="Image result for sales varia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4293096"/>
            <a:ext cx="1944216" cy="823433"/>
          </a:xfrm>
          <a:prstGeom prst="rect">
            <a:avLst/>
          </a:prstGeom>
          <a:noFill/>
          <a:extLst>
            <a:ext uri="{909E8E84-426E-40DD-AFC4-6F175D3DCCD1}">
              <a14:hiddenFill xmlns:a14="http://schemas.microsoft.com/office/drawing/2010/main">
                <a:solidFill>
                  <a:srgbClr val="FFFFFF"/>
                </a:solidFill>
              </a14:hiddenFill>
            </a:ext>
          </a:extLst>
        </p:spPr>
      </p:pic>
      <p:pic>
        <p:nvPicPr>
          <p:cNvPr id="41988" name="Picture 4" descr="Image result for sales varianc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6256" y="5157192"/>
            <a:ext cx="1944216" cy="1450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237569"/>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75542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300" dirty="0"/>
              <a:t>Production budgets may also be called expenditure budgets. They can be used to set a maximum target figure for costs. The sales and production figures together can be used to calculate profit figures and create a profit budget.</a:t>
            </a:r>
          </a:p>
          <a:p>
            <a:pPr marL="360363" indent="-360363">
              <a:buClr>
                <a:schemeClr val="accent6">
                  <a:lumMod val="50000"/>
                </a:schemeClr>
              </a:buClr>
              <a:buFont typeface="Wingdings 3" panose="05040102010807070707" pitchFamily="18" charset="2"/>
              <a:buChar char=""/>
            </a:pPr>
            <a:r>
              <a:rPr lang="en-US" sz="2300" dirty="0"/>
              <a:t>Many firms in the tertiary sector will not need a production budget but will buy in goods ready made. For example, a supermarket will add a percentage mark-up to the price they paid, which will determine their </a:t>
            </a:r>
          </a:p>
          <a:p>
            <a:pPr marL="360363" indent="-360363">
              <a:buClr>
                <a:schemeClr val="accent6">
                  <a:lumMod val="50000"/>
                </a:schemeClr>
              </a:buClr>
              <a:buFont typeface="Wingdings 3" panose="05040102010807070707" pitchFamily="18" charset="2"/>
              <a:buChar char=""/>
            </a:pPr>
            <a:r>
              <a:rPr lang="en-US" sz="2300" dirty="0"/>
              <a:t>selling price. This will reflect the service they give and any expertise they may be able to add on. These firms, however, will still need a purchasing budget, which will set out the costs of the products they will sell.</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13.2 </a:t>
            </a:r>
            <a:r>
              <a:rPr lang="en-GB" sz="3200" dirty="0"/>
              <a:t>– </a:t>
            </a:r>
            <a:r>
              <a:rPr lang="en-GB" sz="3200" dirty="0" smtClean="0"/>
              <a:t>Production (or Expenditure) Budget</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pic>
        <p:nvPicPr>
          <p:cNvPr id="47106" name="Picture 2" descr="Image result for production budget"/>
          <p:cNvPicPr>
            <a:picLocks noChangeAspect="1" noChangeArrowheads="1"/>
          </p:cNvPicPr>
          <p:nvPr/>
        </p:nvPicPr>
        <p:blipFill rotWithShape="1">
          <a:blip r:embed="rId3">
            <a:extLst>
              <a:ext uri="{28A0092B-C50C-407E-A947-70E740481C1C}">
                <a14:useLocalDpi xmlns:a14="http://schemas.microsoft.com/office/drawing/2010/main" val="0"/>
              </a:ext>
            </a:extLst>
          </a:blip>
          <a:srcRect l="3949" t="7856" r="26140" b="30592"/>
          <a:stretch/>
        </p:blipFill>
        <p:spPr bwMode="auto">
          <a:xfrm>
            <a:off x="6876256" y="1165825"/>
            <a:ext cx="1944216" cy="1285160"/>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descr="Image result for production budge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35312" b="38974"/>
          <a:stretch/>
        </p:blipFill>
        <p:spPr bwMode="auto">
          <a:xfrm>
            <a:off x="6876256" y="2708920"/>
            <a:ext cx="1940933" cy="2404944"/>
          </a:xfrm>
          <a:prstGeom prst="rect">
            <a:avLst/>
          </a:prstGeom>
          <a:noFill/>
          <a:extLst>
            <a:ext uri="{909E8E84-426E-40DD-AFC4-6F175D3DCCD1}">
              <a14:hiddenFill xmlns:a14="http://schemas.microsoft.com/office/drawing/2010/main">
                <a:solidFill>
                  <a:srgbClr val="FFFFFF"/>
                </a:solidFill>
              </a14:hiddenFill>
            </a:ext>
          </a:extLst>
        </p:spPr>
      </p:pic>
      <p:pic>
        <p:nvPicPr>
          <p:cNvPr id="47110" name="Picture 6" descr="Image result for expenditure budge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5324826"/>
            <a:ext cx="1940932" cy="1272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83747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39260"/>
            <a:ext cx="8568952"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a:solidFill>
                  <a:srgbClr val="002060"/>
                </a:solidFill>
              </a:rPr>
              <a:t>Mary made her products a month before she budgeted to sell them. This meant that her production budget for October reflected her anticipated sales for November; that for November reflected budgeted sales for December, whilst production in December reflected budgeted sales for January</a:t>
            </a:r>
            <a:r>
              <a:rPr lang="en-US" sz="2100" dirty="0" smtClean="0">
                <a:solidFill>
                  <a:srgbClr val="002060"/>
                </a:solidFill>
              </a:rPr>
              <a:t>.</a:t>
            </a:r>
          </a:p>
          <a:p>
            <a:pPr marL="360363" indent="-360363">
              <a:buClr>
                <a:schemeClr val="accent6">
                  <a:lumMod val="50000"/>
                </a:schemeClr>
              </a:buClr>
              <a:buFont typeface="Wingdings 3" panose="05040102010807070707" pitchFamily="18" charset="2"/>
              <a:buChar char=""/>
            </a:pPr>
            <a:endParaRPr lang="en-US" sz="24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2100" dirty="0">
              <a:solidFill>
                <a:srgbClr val="002060"/>
              </a:solidFill>
            </a:endParaRPr>
          </a:p>
          <a:p>
            <a:pPr>
              <a:buClr>
                <a:schemeClr val="accent6">
                  <a:lumMod val="50000"/>
                </a:schemeClr>
              </a:buClr>
            </a:pPr>
            <a:r>
              <a:rPr lang="en-US" sz="2100" b="1" dirty="0">
                <a:solidFill>
                  <a:srgbClr val="FF0000"/>
                </a:solidFill>
              </a:rPr>
              <a:t>Questions</a:t>
            </a:r>
          </a:p>
          <a:p>
            <a:pPr marL="457200" indent="-457200">
              <a:buClr>
                <a:schemeClr val="accent6">
                  <a:lumMod val="50000"/>
                </a:schemeClr>
              </a:buClr>
              <a:buFont typeface="+mj-lt"/>
              <a:buAutoNum type="arabicPeriod"/>
            </a:pPr>
            <a:r>
              <a:rPr lang="en-US" sz="2100" dirty="0" smtClean="0">
                <a:solidFill>
                  <a:srgbClr val="FF0000"/>
                </a:solidFill>
              </a:rPr>
              <a:t>What </a:t>
            </a:r>
            <a:r>
              <a:rPr lang="en-US" sz="2100" dirty="0">
                <a:solidFill>
                  <a:srgbClr val="FF0000"/>
                </a:solidFill>
              </a:rPr>
              <a:t>is the most likely reason for the production budget for December being much lower than that of October and December?</a:t>
            </a:r>
          </a:p>
          <a:p>
            <a:pPr marL="457200" indent="-457200">
              <a:buClr>
                <a:schemeClr val="accent6">
                  <a:lumMod val="50000"/>
                </a:schemeClr>
              </a:buClr>
              <a:buFont typeface="+mj-lt"/>
              <a:buAutoNum type="arabicPeriod"/>
            </a:pPr>
            <a:r>
              <a:rPr lang="en-US" sz="2100" dirty="0" smtClean="0">
                <a:solidFill>
                  <a:srgbClr val="FF0000"/>
                </a:solidFill>
              </a:rPr>
              <a:t>Produce </a:t>
            </a:r>
            <a:r>
              <a:rPr lang="en-US" sz="2100" dirty="0">
                <a:solidFill>
                  <a:srgbClr val="FF0000"/>
                </a:solidFill>
              </a:rPr>
              <a:t>a profit budget for November and December.</a:t>
            </a:r>
          </a:p>
          <a:p>
            <a:pPr marL="457200" indent="-457200">
              <a:buClr>
                <a:schemeClr val="accent6">
                  <a:lumMod val="50000"/>
                </a:schemeClr>
              </a:buClr>
              <a:buFont typeface="+mj-lt"/>
              <a:buAutoNum type="arabicPeriod"/>
            </a:pPr>
            <a:r>
              <a:rPr lang="en-US" sz="2100" dirty="0" smtClean="0">
                <a:solidFill>
                  <a:srgbClr val="FF0000"/>
                </a:solidFill>
              </a:rPr>
              <a:t>How </a:t>
            </a:r>
            <a:r>
              <a:rPr lang="en-US" sz="2100" dirty="0">
                <a:solidFill>
                  <a:srgbClr val="FF0000"/>
                </a:solidFill>
              </a:rPr>
              <a:t>likely is it that Mary would be pleased with these figures?</a:t>
            </a:r>
          </a:p>
          <a:p>
            <a:pPr marL="457200" indent="-457200">
              <a:buClr>
                <a:schemeClr val="accent6">
                  <a:lumMod val="50000"/>
                </a:schemeClr>
              </a:buClr>
              <a:buFont typeface="+mj-lt"/>
              <a:buAutoNum type="arabicPeriod"/>
            </a:pPr>
            <a:r>
              <a:rPr lang="en-US" sz="2100" dirty="0" smtClean="0">
                <a:solidFill>
                  <a:srgbClr val="FF0000"/>
                </a:solidFill>
              </a:rPr>
              <a:t>What </a:t>
            </a:r>
            <a:r>
              <a:rPr lang="en-US" sz="2100" dirty="0">
                <a:solidFill>
                  <a:srgbClr val="FF0000"/>
                </a:solidFill>
              </a:rPr>
              <a:t>kinds of problems might Mary face in the next quarter, January-March?</a:t>
            </a:r>
          </a:p>
        </p:txBody>
      </p:sp>
      <p:sp>
        <p:nvSpPr>
          <p:cNvPr id="6" name="Title 1"/>
          <p:cNvSpPr>
            <a:spLocks noGrp="1"/>
          </p:cNvSpPr>
          <p:nvPr>
            <p:ph type="title"/>
          </p:nvPr>
        </p:nvSpPr>
        <p:spPr>
          <a:xfrm>
            <a:off x="35496" y="72008"/>
            <a:ext cx="7704856" cy="548680"/>
          </a:xfrm>
        </p:spPr>
        <p:txBody>
          <a:bodyPr>
            <a:noAutofit/>
          </a:bodyPr>
          <a:lstStyle/>
          <a:p>
            <a:r>
              <a:rPr lang="en-GB" sz="3200" dirty="0"/>
              <a:t>13.2 – Production (or Expenditure) Budget</a:t>
            </a:r>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68</a:t>
            </a:r>
            <a:endParaRPr lang="en-GB" sz="1200" b="1"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493480306"/>
              </p:ext>
            </p:extLst>
          </p:nvPr>
        </p:nvGraphicFramePr>
        <p:xfrm>
          <a:off x="395535" y="2932272"/>
          <a:ext cx="8424937" cy="1432832"/>
        </p:xfrm>
        <a:graphic>
          <a:graphicData uri="http://schemas.openxmlformats.org/drawingml/2006/table">
            <a:tbl>
              <a:tblPr>
                <a:tableStyleId>{5C22544A-7EE6-4342-B048-85BDC9FD1C3A}</a:tableStyleId>
              </a:tblPr>
              <a:tblGrid>
                <a:gridCol w="2880321"/>
                <a:gridCol w="1872208"/>
                <a:gridCol w="2160240"/>
                <a:gridCol w="1512168"/>
              </a:tblGrid>
              <a:tr h="438996">
                <a:tc>
                  <a:txBody>
                    <a:bodyPr/>
                    <a:lstStyle/>
                    <a:p>
                      <a:pPr indent="-1016000" algn="l">
                        <a:lnSpc>
                          <a:spcPts val="900"/>
                        </a:lnSpc>
                        <a:spcBef>
                          <a:spcPts val="900"/>
                        </a:spcBef>
                        <a:spcAft>
                          <a:spcPts val="0"/>
                        </a:spcAft>
                      </a:pPr>
                      <a:r>
                        <a:rPr lang="en-US" sz="2100" b="1" spc="0" dirty="0">
                          <a:solidFill>
                            <a:srgbClr val="000000"/>
                          </a:solidFill>
                          <a:effectLst/>
                          <a:latin typeface="Arial" panose="020B0604020202020204" pitchFamily="34" charset="0"/>
                          <a:ea typeface="Segoe UI" panose="020B0502040204020203" pitchFamily="34" charset="0"/>
                          <a:cs typeface="Arial" panose="020B0604020202020204" pitchFamily="34" charset="0"/>
                        </a:rPr>
                        <a:t>Production budget</a:t>
                      </a:r>
                      <a:endParaRPr lang="en-GB" sz="21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900"/>
                        </a:lnSpc>
                        <a:spcBef>
                          <a:spcPts val="900"/>
                        </a:spcBef>
                        <a:spcAft>
                          <a:spcPts val="0"/>
                        </a:spcAft>
                      </a:pPr>
                      <a:r>
                        <a:rPr lang="en-US" sz="2100" b="1" spc="0">
                          <a:solidFill>
                            <a:srgbClr val="000000"/>
                          </a:solidFill>
                          <a:effectLst/>
                          <a:latin typeface="Arial" panose="020B0604020202020204" pitchFamily="34" charset="0"/>
                          <a:ea typeface="Segoe UI" panose="020B0502040204020203" pitchFamily="34" charset="0"/>
                          <a:cs typeface="Arial" panose="020B0604020202020204" pitchFamily="34" charset="0"/>
                        </a:rPr>
                        <a:t>October</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900"/>
                        </a:lnSpc>
                        <a:spcBef>
                          <a:spcPts val="900"/>
                        </a:spcBef>
                        <a:spcAft>
                          <a:spcPts val="0"/>
                        </a:spcAft>
                      </a:pPr>
                      <a:r>
                        <a:rPr lang="en-US" sz="2100" b="1" spc="0">
                          <a:solidFill>
                            <a:srgbClr val="000000"/>
                          </a:solidFill>
                          <a:effectLst/>
                          <a:latin typeface="Arial" panose="020B0604020202020204" pitchFamily="34" charset="0"/>
                          <a:ea typeface="Segoe UI" panose="020B0502040204020203" pitchFamily="34" charset="0"/>
                          <a:cs typeface="Arial" panose="020B0604020202020204" pitchFamily="34" charset="0"/>
                        </a:rPr>
                        <a:t>November</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900"/>
                        </a:lnSpc>
                        <a:spcBef>
                          <a:spcPts val="900"/>
                        </a:spcBef>
                        <a:spcAft>
                          <a:spcPts val="0"/>
                        </a:spcAft>
                      </a:pPr>
                      <a:r>
                        <a:rPr lang="en-US" sz="2100" b="1" spc="0">
                          <a:solidFill>
                            <a:srgbClr val="000000"/>
                          </a:solidFill>
                          <a:effectLst/>
                          <a:latin typeface="Arial" panose="020B0604020202020204" pitchFamily="34" charset="0"/>
                          <a:ea typeface="Segoe UI" panose="020B0502040204020203" pitchFamily="34" charset="0"/>
                          <a:cs typeface="Arial" panose="020B0604020202020204" pitchFamily="34" charset="0"/>
                        </a:rPr>
                        <a:t>December</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322132">
                <a:tc>
                  <a:txBody>
                    <a:bodyPr/>
                    <a:lstStyle/>
                    <a:p>
                      <a:pPr indent="-1016000" algn="l">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Bracelets</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£120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£200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£40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268275">
                <a:tc>
                  <a:txBody>
                    <a:bodyPr/>
                    <a:lstStyle/>
                    <a:p>
                      <a:pPr indent="-1016000" algn="l">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Earrings</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£120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£180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£45</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r h="403429">
                <a:tc>
                  <a:txBody>
                    <a:bodyPr/>
                    <a:lstStyle/>
                    <a:p>
                      <a:pPr indent="-1016000" algn="l">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Necklaces</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dirty="0">
                          <a:effectLst/>
                          <a:latin typeface="Arial" panose="020B0604020202020204" pitchFamily="34" charset="0"/>
                          <a:ea typeface="Segoe UI" panose="020B0502040204020203" pitchFamily="34" charset="0"/>
                          <a:cs typeface="Arial" panose="020B0604020202020204" pitchFamily="34" charset="0"/>
                        </a:rPr>
                        <a:t>£175</a:t>
                      </a:r>
                      <a:endParaRPr lang="en-GB" sz="21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marR="444500" indent="-1016000" algn="r">
                        <a:lnSpc>
                          <a:spcPts val="850"/>
                        </a:lnSpc>
                        <a:spcBef>
                          <a:spcPts val="900"/>
                        </a:spcBef>
                        <a:spcAft>
                          <a:spcPts val="0"/>
                        </a:spcAft>
                      </a:pPr>
                      <a:r>
                        <a:rPr lang="en-US" sz="2100">
                          <a:effectLst/>
                          <a:latin typeface="Arial" panose="020B0604020202020204" pitchFamily="34" charset="0"/>
                          <a:ea typeface="Segoe UI" panose="020B0502040204020203" pitchFamily="34" charset="0"/>
                          <a:cs typeface="Arial" panose="020B0604020202020204" pitchFamily="34" charset="0"/>
                        </a:rPr>
                        <a:t>£350</a:t>
                      </a:r>
                      <a:endParaRPr lang="en-GB" sz="21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2100" dirty="0">
                          <a:effectLst/>
                          <a:latin typeface="Arial" panose="020B0604020202020204" pitchFamily="34" charset="0"/>
                          <a:ea typeface="Segoe UI" panose="020B0502040204020203" pitchFamily="34" charset="0"/>
                          <a:cs typeface="Arial" panose="020B0604020202020204" pitchFamily="34" charset="0"/>
                        </a:rPr>
                        <a:t>£140</a:t>
                      </a:r>
                      <a:endParaRPr lang="en-GB" sz="2100" dirty="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r>
            </a:tbl>
          </a:graphicData>
        </a:graphic>
      </p:graphicFrame>
    </p:spTree>
    <p:extLst>
      <p:ext uri="{BB962C8B-B14F-4D97-AF65-F5344CB8AC3E}">
        <p14:creationId xmlns:p14="http://schemas.microsoft.com/office/powerpoint/2010/main" val="3451253078"/>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66112"/>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40" dirty="0"/>
              <a:t>Budgets can be very useful in keeping a small business focused on its targets. In a large business they have a particular role in allowing careful monitoring of departmental activity. A production department can be given a budget that sets maximum levels for costs incurred. If the production manager wants to spend more, this will have to be discussed with the senior managers, and carefully justified in terms of possible savings later or quality improvements that would add value to the product.</a:t>
            </a:r>
          </a:p>
          <a:p>
            <a:pPr marL="360363" indent="-360363">
              <a:buClr>
                <a:schemeClr val="accent6">
                  <a:lumMod val="50000"/>
                </a:schemeClr>
              </a:buClr>
              <a:buFont typeface="Wingdings 3" panose="05040102010807070707" pitchFamily="18" charset="2"/>
              <a:buChar char=""/>
            </a:pPr>
            <a:r>
              <a:rPr lang="en-US" sz="1940" dirty="0"/>
              <a:t>A marketing department might be given a sales budget that set a minimum level for sales revenue. If this level is not reached then the department would have to explain the reasons and show how the sales might be increased in the future.</a:t>
            </a:r>
          </a:p>
          <a:p>
            <a:pPr marL="360363" indent="-360363">
              <a:buClr>
                <a:schemeClr val="accent6">
                  <a:lumMod val="50000"/>
                </a:schemeClr>
              </a:buClr>
              <a:buFont typeface="Wingdings 3" panose="05040102010807070707" pitchFamily="18" charset="2"/>
              <a:buChar char=""/>
            </a:pPr>
            <a:r>
              <a:rPr lang="en-US" sz="1940" dirty="0"/>
              <a:t>Budgets need to be consistent with financial forecasts for profit and cash flow. The figures can be carefully built into budgets for each department of the business. Senior managers can monitor the implications of all its activities and can take action if targets are not being met.</a:t>
            </a:r>
          </a:p>
          <a:p>
            <a:pPr marL="360363" indent="-360363">
              <a:buClr>
                <a:schemeClr val="accent6">
                  <a:lumMod val="50000"/>
                </a:schemeClr>
              </a:buClr>
              <a:buFont typeface="Wingdings 3" panose="05040102010807070707" pitchFamily="18" charset="2"/>
              <a:buChar char=""/>
            </a:pPr>
            <a:r>
              <a:rPr lang="en-US" sz="1940" dirty="0"/>
              <a:t>If a department has performed well and added to profits by keeping costs below budget or exceeding a revenue target, their good practice can be identified and used to learn lessons for the future.</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13.2 </a:t>
            </a:r>
            <a:r>
              <a:rPr lang="en-GB" sz="3200" dirty="0"/>
              <a:t>– </a:t>
            </a:r>
            <a:r>
              <a:rPr lang="en-GB" sz="3200" dirty="0" smtClean="0"/>
              <a:t>Using Budget to Manage Effectively</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270479"/>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304698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400" dirty="0"/>
              <a:t>Detailed budgets are used to compare actual figures with the budgeted ones. A variance in budgeting is the difference between the budgeted figures and the actual figures. It can give a timely warning that something may be going wrong, while there is time to take action and make changes. 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13.3 </a:t>
            </a:r>
            <a:r>
              <a:rPr lang="en-GB" sz="4000" dirty="0"/>
              <a:t>– </a:t>
            </a:r>
            <a:r>
              <a:rPr lang="en-GB" sz="4000" dirty="0" smtClean="0"/>
              <a:t>Variance Analysis</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69</a:t>
            </a:r>
            <a:endParaRPr lang="en-GB" sz="1200" b="1" dirty="0">
              <a:latin typeface="Arial" panose="020B0604020202020204" pitchFamily="34" charset="0"/>
              <a:cs typeface="Arial" panose="020B0604020202020204" pitchFamily="34" charset="0"/>
            </a:endParaRPr>
          </a:p>
        </p:txBody>
      </p:sp>
      <p:sp>
        <p:nvSpPr>
          <p:cNvPr id="7" name="Rectangle 6"/>
          <p:cNvSpPr/>
          <p:nvPr/>
        </p:nvSpPr>
        <p:spPr>
          <a:xfrm>
            <a:off x="251520" y="4293096"/>
            <a:ext cx="6048672" cy="2308324"/>
          </a:xfrm>
          <a:prstGeom prst="rect">
            <a:avLst/>
          </a:prstGeom>
          <a:solidFill>
            <a:schemeClr val="accent6">
              <a:lumMod val="60000"/>
              <a:lumOff val="40000"/>
            </a:schemeClr>
          </a:solidFill>
          <a:ln w="53975">
            <a:solidFill>
              <a:srgbClr val="002060"/>
            </a:solidFill>
          </a:ln>
        </p:spPr>
        <p:txBody>
          <a:bodyPr wrap="square">
            <a:spAutoFit/>
          </a:bodyPr>
          <a:lstStyle/>
          <a:p>
            <a:r>
              <a:rPr lang="en-US" sz="2400" b="1" dirty="0"/>
              <a:t>Variances </a:t>
            </a:r>
            <a:r>
              <a:rPr lang="en-US" sz="2400" dirty="0"/>
              <a:t>can be </a:t>
            </a:r>
            <a:r>
              <a:rPr lang="en-US" sz="2400" dirty="0" err="1"/>
              <a:t>favourable</a:t>
            </a:r>
            <a:r>
              <a:rPr lang="en-US" sz="2400" dirty="0"/>
              <a:t> or adverse. A </a:t>
            </a:r>
            <a:r>
              <a:rPr lang="en-US" sz="2400" dirty="0" err="1"/>
              <a:t>favourable</a:t>
            </a:r>
            <a:r>
              <a:rPr lang="en-US" sz="2400" dirty="0"/>
              <a:t> variance is one where the actual figures are better than the budgeted ones. An adverse variance is where the actual figures are worse than the budgeted ones.</a:t>
            </a:r>
            <a:endParaRPr lang="en-GB" sz="2400" dirty="0"/>
          </a:p>
        </p:txBody>
      </p:sp>
      <p:pic>
        <p:nvPicPr>
          <p:cNvPr id="48131" name="Picture 3" descr="Image result for variance analysis char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50483"/>
            <a:ext cx="2528714" cy="1296448"/>
          </a:xfrm>
          <a:prstGeom prst="rect">
            <a:avLst/>
          </a:prstGeom>
          <a:noFill/>
          <a:extLst>
            <a:ext uri="{909E8E84-426E-40DD-AFC4-6F175D3DCCD1}">
              <a14:hiddenFill xmlns:a14="http://schemas.microsoft.com/office/drawing/2010/main">
                <a:solidFill>
                  <a:srgbClr val="FFFFFF"/>
                </a:solidFill>
              </a14:hiddenFill>
            </a:ext>
          </a:extLst>
        </p:spPr>
      </p:pic>
      <p:pic>
        <p:nvPicPr>
          <p:cNvPr id="48133" name="Picture 5" descr="Image result for variance analysis charts"/>
          <p:cNvPicPr>
            <a:picLocks noChangeAspect="1" noChangeArrowheads="1"/>
          </p:cNvPicPr>
          <p:nvPr/>
        </p:nvPicPr>
        <p:blipFill rotWithShape="1">
          <a:blip r:embed="rId4">
            <a:extLst>
              <a:ext uri="{28A0092B-C50C-407E-A947-70E740481C1C}">
                <a14:useLocalDpi xmlns:a14="http://schemas.microsoft.com/office/drawing/2010/main" val="0"/>
              </a:ext>
            </a:extLst>
          </a:blip>
          <a:srcRect l="11453" r="19821" b="10999"/>
          <a:stretch/>
        </p:blipFill>
        <p:spPr bwMode="auto">
          <a:xfrm>
            <a:off x="6300193" y="2596613"/>
            <a:ext cx="2528714" cy="2493245"/>
          </a:xfrm>
          <a:prstGeom prst="rect">
            <a:avLst/>
          </a:prstGeom>
          <a:noFill/>
          <a:extLst>
            <a:ext uri="{909E8E84-426E-40DD-AFC4-6F175D3DCCD1}">
              <a14:hiddenFill xmlns:a14="http://schemas.microsoft.com/office/drawing/2010/main">
                <a:solidFill>
                  <a:srgbClr val="FFFFFF"/>
                </a:solidFill>
              </a14:hiddenFill>
            </a:ext>
          </a:extLst>
        </p:spPr>
      </p:pic>
      <p:pic>
        <p:nvPicPr>
          <p:cNvPr id="48135" name="Picture 7" descr="Image result for variance analysis charts"/>
          <p:cNvPicPr>
            <a:picLocks noChangeAspect="1" noChangeArrowheads="1"/>
          </p:cNvPicPr>
          <p:nvPr/>
        </p:nvPicPr>
        <p:blipFill rotWithShape="1">
          <a:blip r:embed="rId5">
            <a:extLst>
              <a:ext uri="{28A0092B-C50C-407E-A947-70E740481C1C}">
                <a14:useLocalDpi xmlns:a14="http://schemas.microsoft.com/office/drawing/2010/main" val="0"/>
              </a:ext>
            </a:extLst>
          </a:blip>
          <a:srcRect r="13034" b="7383"/>
          <a:stretch/>
        </p:blipFill>
        <p:spPr bwMode="auto">
          <a:xfrm>
            <a:off x="6660232" y="5166064"/>
            <a:ext cx="1952650" cy="1435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19191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93866"/>
          </a:xfrm>
          <a:prstGeom prst="rect">
            <a:avLst/>
          </a:prstGeom>
        </p:spPr>
        <p:txBody>
          <a:bodyPr wrap="square">
            <a:spAutoFit/>
          </a:bodyPr>
          <a:lstStyle/>
          <a:p>
            <a:pPr>
              <a:buClr>
                <a:schemeClr val="accent6">
                  <a:lumMod val="50000"/>
                </a:schemeClr>
              </a:buClr>
            </a:pPr>
            <a:r>
              <a:rPr lang="en-US" sz="1700" b="1" dirty="0">
                <a:solidFill>
                  <a:srgbClr val="002060"/>
                </a:solidFill>
              </a:rPr>
              <a:t>Mike Elliot </a:t>
            </a:r>
            <a:r>
              <a:rPr lang="en-US" sz="1700" b="1" dirty="0" err="1">
                <a:solidFill>
                  <a:srgbClr val="002060"/>
                </a:solidFill>
              </a:rPr>
              <a:t>specialises</a:t>
            </a:r>
            <a:r>
              <a:rPr lang="en-US" sz="1700" b="1" dirty="0">
                <a:solidFill>
                  <a:srgbClr val="002060"/>
                </a:solidFill>
              </a:rPr>
              <a:t> in the repair of Alpha Romeo </a:t>
            </a:r>
            <a:r>
              <a:rPr lang="en-US" sz="1700" b="1" dirty="0" smtClean="0">
                <a:solidFill>
                  <a:srgbClr val="002060"/>
                </a:solidFill>
              </a:rPr>
              <a:t>cars</a:t>
            </a:r>
          </a:p>
          <a:p>
            <a:pPr>
              <a:buClr>
                <a:schemeClr val="accent6">
                  <a:lumMod val="50000"/>
                </a:schemeClr>
              </a:buClr>
            </a:pPr>
            <a:endParaRPr lang="en-US" sz="2400" b="1"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a:buClr>
                <a:schemeClr val="accent6">
                  <a:lumMod val="50000"/>
                </a:schemeClr>
              </a:buCl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marL="360363" indent="-360363">
              <a:buClr>
                <a:schemeClr val="accent6">
                  <a:lumMod val="50000"/>
                </a:schemeClr>
              </a:buClr>
              <a:buFont typeface="Wingdings 3" panose="05040102010807070707" pitchFamily="18" charset="2"/>
              <a:buChar char=""/>
            </a:pPr>
            <a:endParaRPr lang="en-US" sz="1700" dirty="0"/>
          </a:p>
          <a:p>
            <a:pPr marL="360363" indent="-360363">
              <a:buClr>
                <a:schemeClr val="accent6">
                  <a:lumMod val="50000"/>
                </a:schemeClr>
              </a:buClr>
              <a:buFont typeface="Wingdings 3" panose="05040102010807070707" pitchFamily="18" charset="2"/>
              <a:buChar char=""/>
            </a:pPr>
            <a:endParaRPr lang="en-US" sz="1700" dirty="0" smtClean="0"/>
          </a:p>
          <a:p>
            <a:pPr>
              <a:buClr>
                <a:schemeClr val="accent6">
                  <a:lumMod val="50000"/>
                </a:schemeClr>
              </a:buClr>
            </a:pPr>
            <a:r>
              <a:rPr lang="en-US" sz="1700" b="1" dirty="0" smtClean="0">
                <a:solidFill>
                  <a:srgbClr val="FF0000"/>
                </a:solidFill>
              </a:rPr>
              <a:t>Questions</a:t>
            </a:r>
            <a:endParaRPr lang="en-US" sz="1700" b="1" dirty="0">
              <a:solidFill>
                <a:srgbClr val="FF0000"/>
              </a:solidFill>
            </a:endParaRPr>
          </a:p>
          <a:p>
            <a:pPr marL="360363" indent="-360363">
              <a:buClr>
                <a:schemeClr val="accent6">
                  <a:lumMod val="50000"/>
                </a:schemeClr>
              </a:buClr>
              <a:buFont typeface="+mj-lt"/>
              <a:buAutoNum type="arabicPeriod"/>
            </a:pPr>
            <a:r>
              <a:rPr lang="en-US" sz="1700" dirty="0" smtClean="0">
                <a:solidFill>
                  <a:srgbClr val="FF0000"/>
                </a:solidFill>
              </a:rPr>
              <a:t>Calculate </a:t>
            </a:r>
            <a:r>
              <a:rPr lang="en-US" sz="1700" dirty="0">
                <a:solidFill>
                  <a:srgbClr val="FF0000"/>
                </a:solidFill>
              </a:rPr>
              <a:t>the total cost variance for the 3 month period.</a:t>
            </a:r>
          </a:p>
          <a:p>
            <a:pPr marL="360363" indent="-360363">
              <a:buClr>
                <a:schemeClr val="accent6">
                  <a:lumMod val="50000"/>
                </a:schemeClr>
              </a:buClr>
              <a:buFont typeface="+mj-lt"/>
              <a:buAutoNum type="arabicPeriod"/>
            </a:pPr>
            <a:r>
              <a:rPr lang="en-US" sz="1700" dirty="0" smtClean="0">
                <a:solidFill>
                  <a:srgbClr val="FF0000"/>
                </a:solidFill>
              </a:rPr>
              <a:t>Is </a:t>
            </a:r>
            <a:r>
              <a:rPr lang="en-US" sz="1700" dirty="0">
                <a:solidFill>
                  <a:srgbClr val="FF0000"/>
                </a:solidFill>
              </a:rPr>
              <a:t>this variance </a:t>
            </a:r>
            <a:r>
              <a:rPr lang="en-US" sz="1700" dirty="0" err="1">
                <a:solidFill>
                  <a:srgbClr val="FF0000"/>
                </a:solidFill>
              </a:rPr>
              <a:t>favourable</a:t>
            </a:r>
            <a:r>
              <a:rPr lang="en-US" sz="1700" dirty="0">
                <a:solidFill>
                  <a:srgbClr val="FF0000"/>
                </a:solidFill>
              </a:rPr>
              <a:t> or adverse? Explain your answer.</a:t>
            </a:r>
          </a:p>
          <a:p>
            <a:pPr marL="360363" indent="-360363">
              <a:buClr>
                <a:schemeClr val="accent6">
                  <a:lumMod val="50000"/>
                </a:schemeClr>
              </a:buClr>
              <a:buFont typeface="+mj-lt"/>
              <a:buAutoNum type="arabicPeriod"/>
            </a:pPr>
            <a:r>
              <a:rPr lang="en-US" sz="1700" dirty="0" smtClean="0">
                <a:solidFill>
                  <a:srgbClr val="FF0000"/>
                </a:solidFill>
              </a:rPr>
              <a:t>Why </a:t>
            </a:r>
            <a:r>
              <a:rPr lang="en-US" sz="1700" dirty="0">
                <a:solidFill>
                  <a:srgbClr val="FF0000"/>
                </a:solidFill>
              </a:rPr>
              <a:t>do you think the budgeted and actual figures for wages are identical?</a:t>
            </a:r>
          </a:p>
          <a:p>
            <a:pPr marL="360363" indent="-360363">
              <a:buClr>
                <a:schemeClr val="accent6">
                  <a:lumMod val="50000"/>
                </a:schemeClr>
              </a:buClr>
              <a:buFont typeface="+mj-lt"/>
              <a:buAutoNum type="arabicPeriod"/>
            </a:pPr>
            <a:r>
              <a:rPr lang="en-US" sz="1700" dirty="0" smtClean="0">
                <a:solidFill>
                  <a:srgbClr val="FF0000"/>
                </a:solidFill>
              </a:rPr>
              <a:t>Identify </a:t>
            </a:r>
            <a:r>
              <a:rPr lang="en-US" sz="1700" dirty="0">
                <a:solidFill>
                  <a:srgbClr val="FF0000"/>
                </a:solidFill>
              </a:rPr>
              <a:t>an example of a </a:t>
            </a:r>
            <a:r>
              <a:rPr lang="en-US" sz="1700" dirty="0" err="1">
                <a:solidFill>
                  <a:srgbClr val="FF0000"/>
                </a:solidFill>
              </a:rPr>
              <a:t>favourable</a:t>
            </a:r>
            <a:r>
              <a:rPr lang="en-US" sz="1700" dirty="0">
                <a:solidFill>
                  <a:srgbClr val="FF0000"/>
                </a:solidFill>
              </a:rPr>
              <a:t> variance and an adverse variance from the figures provided.</a:t>
            </a:r>
          </a:p>
          <a:p>
            <a:pPr marL="360363" indent="-360363">
              <a:buClr>
                <a:schemeClr val="accent6">
                  <a:lumMod val="50000"/>
                </a:schemeClr>
              </a:buClr>
              <a:buFont typeface="+mj-lt"/>
              <a:buAutoNum type="arabicPeriod"/>
            </a:pPr>
            <a:r>
              <a:rPr lang="en-US" sz="1700" dirty="0" smtClean="0">
                <a:solidFill>
                  <a:srgbClr val="FF0000"/>
                </a:solidFill>
              </a:rPr>
              <a:t>The </a:t>
            </a:r>
            <a:r>
              <a:rPr lang="en-US" sz="1700" dirty="0">
                <a:solidFill>
                  <a:srgbClr val="FF0000"/>
                </a:solidFill>
              </a:rPr>
              <a:t>actual figure for 'materials' is different each month. Outline possible reasons for this.</a:t>
            </a:r>
          </a:p>
          <a:p>
            <a:pPr marL="360363" indent="-360363">
              <a:buClr>
                <a:schemeClr val="accent6">
                  <a:lumMod val="50000"/>
                </a:schemeClr>
              </a:buClr>
              <a:buFont typeface="+mj-lt"/>
              <a:buAutoNum type="arabicPeriod"/>
            </a:pPr>
            <a:r>
              <a:rPr lang="en-US" sz="1700" dirty="0" smtClean="0">
                <a:solidFill>
                  <a:srgbClr val="FF0000"/>
                </a:solidFill>
              </a:rPr>
              <a:t>Should </a:t>
            </a:r>
            <a:r>
              <a:rPr lang="en-US" sz="1700" dirty="0">
                <a:solidFill>
                  <a:srgbClr val="FF0000"/>
                </a:solidFill>
              </a:rPr>
              <a:t>Mike Elliot be concerned by what the comparison between budgeted and actual figures reveal</a:t>
            </a:r>
            <a:r>
              <a:rPr lang="en-US" sz="1700" dirty="0" smtClean="0">
                <a:solidFill>
                  <a:srgbClr val="FF0000"/>
                </a:solidFill>
              </a:rPr>
              <a:t>?</a:t>
            </a:r>
            <a:endParaRPr lang="en-US" sz="17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13.3 </a:t>
            </a:r>
            <a:r>
              <a:rPr lang="en-GB" sz="4000" dirty="0"/>
              <a:t>– </a:t>
            </a:r>
            <a:r>
              <a:rPr lang="en-GB" sz="4000" dirty="0" smtClean="0"/>
              <a:t>Variance Analysis</a:t>
            </a:r>
            <a:endParaRPr lang="en-GB" sz="40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1200" b="1"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1267608864"/>
              </p:ext>
            </p:extLst>
          </p:nvPr>
        </p:nvGraphicFramePr>
        <p:xfrm>
          <a:off x="395537" y="1476538"/>
          <a:ext cx="8424935" cy="2562137"/>
        </p:xfrm>
        <a:graphic>
          <a:graphicData uri="http://schemas.openxmlformats.org/drawingml/2006/table">
            <a:tbl>
              <a:tblPr>
                <a:tableStyleId>{5C22544A-7EE6-4342-B048-85BDC9FD1C3A}</a:tableStyleId>
              </a:tblPr>
              <a:tblGrid>
                <a:gridCol w="1944216"/>
                <a:gridCol w="985617"/>
                <a:gridCol w="1149107"/>
                <a:gridCol w="1175701"/>
                <a:gridCol w="938047"/>
                <a:gridCol w="1008112"/>
                <a:gridCol w="1224135"/>
              </a:tblGrid>
              <a:tr h="288029">
                <a:tc>
                  <a:txBody>
                    <a:bodyPr/>
                    <a:lstStyle/>
                    <a:p>
                      <a:pPr>
                        <a:lnSpc>
                          <a:spcPts val="1400"/>
                        </a:lnSpc>
                        <a:spcBef>
                          <a:spcPts val="0"/>
                        </a:spcBef>
                        <a:spcAft>
                          <a:spcPts val="0"/>
                        </a:spcAft>
                      </a:pPr>
                      <a:endParaRPr lang="en-GB" sz="17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March</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April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ct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May</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375052">
                <a:tc>
                  <a:txBody>
                    <a:bodyPr/>
                    <a:lstStyle/>
                    <a:p>
                      <a:pPr>
                        <a:lnSpc>
                          <a:spcPts val="1400"/>
                        </a:lnSpc>
                        <a:spcBef>
                          <a:spcPts val="0"/>
                        </a:spcBef>
                        <a:spcAft>
                          <a:spcPts val="0"/>
                        </a:spcAft>
                      </a:pPr>
                      <a:r>
                        <a:rPr lang="en-US" sz="1700" b="1" dirty="0">
                          <a:effectLst/>
                          <a:latin typeface="Arial" panose="020B0604020202020204" pitchFamily="34" charset="0"/>
                          <a:cs typeface="Arial" panose="020B0604020202020204" pitchFamily="34" charset="0"/>
                        </a:rPr>
                        <a:t> </a:t>
                      </a:r>
                      <a:r>
                        <a:rPr lang="en-US" sz="1700" b="1" dirty="0" smtClean="0">
                          <a:effectLst/>
                          <a:latin typeface="Arial" panose="020B0604020202020204" pitchFamily="34" charset="0"/>
                          <a:cs typeface="Arial" panose="020B0604020202020204" pitchFamily="34" charset="0"/>
                        </a:rPr>
                        <a:t>£</a:t>
                      </a:r>
                      <a:endParaRPr lang="en-GB" sz="1700" b="1"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IE" sz="1700" b="1" dirty="0" smtClean="0">
                          <a:effectLst/>
                          <a:latin typeface="Arial" panose="020B0604020202020204" pitchFamily="34" charset="0"/>
                          <a:ea typeface="Segoe UI" panose="020B0502040204020203"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Budget</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indent="-1016000" algn="r">
                        <a:lnSpc>
                          <a:spcPts val="1400"/>
                        </a:lnSpc>
                        <a:spcBef>
                          <a:spcPts val="0"/>
                        </a:spcBef>
                        <a:spcAft>
                          <a:spcPts val="0"/>
                        </a:spcAft>
                      </a:pPr>
                      <a:r>
                        <a:rPr lang="en-US" sz="1700" b="1" spc="0" dirty="0" smtClean="0">
                          <a:effectLst/>
                          <a:latin typeface="Arial" panose="020B0604020202020204" pitchFamily="34" charset="0"/>
                          <a:cs typeface="Arial" panose="020B0604020202020204" pitchFamily="34" charset="0"/>
                        </a:rPr>
                        <a:t>Actual</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r h="234350">
                <a:tc>
                  <a:txBody>
                    <a:bodyPr/>
                    <a:lstStyle/>
                    <a:p>
                      <a:pPr indent="-1016000" algn="l">
                        <a:lnSpc>
                          <a:spcPts val="1400"/>
                        </a:lnSpc>
                        <a:spcBef>
                          <a:spcPts val="0"/>
                        </a:spcBef>
                        <a:spcAft>
                          <a:spcPts val="0"/>
                        </a:spcAft>
                      </a:pPr>
                      <a:r>
                        <a:rPr kumimoji="0" lang="en-US"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Wages</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234350">
                <a:tc>
                  <a:txBody>
                    <a:bodyPr/>
                    <a:lstStyle/>
                    <a:p>
                      <a:pPr indent="-1016000" algn="l">
                        <a:lnSpc>
                          <a:spcPts val="1400"/>
                        </a:lnSpc>
                        <a:spcBef>
                          <a:spcPts val="0"/>
                        </a:spcBef>
                        <a:spcAft>
                          <a:spcPts val="0"/>
                        </a:spcAft>
                      </a:pPr>
                      <a:r>
                        <a:rPr kumimoji="0" lang="en-US"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Materials</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1,300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1,450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75052">
                <a:tc>
                  <a:txBody>
                    <a:bodyPr/>
                    <a:lstStyle/>
                    <a:p>
                      <a:pPr indent="-1016000" algn="l">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Advertising</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c>
                  <a:txBody>
                    <a:bodyPr/>
                    <a:lstStyle/>
                    <a:p>
                      <a:pPr indent="-1016000" algn="r" rtl="0">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125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noFill/>
                      <a:prstDash val="solid"/>
                      <a:round/>
                      <a:headEnd type="none" w="med" len="med"/>
                      <a:tailEnd type="none" w="med" len="med"/>
                    </a:lnT>
                  </a:tcPr>
                </a:tc>
              </a:tr>
              <a:tr h="286321">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Motor Expenses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325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350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r>
              <a:tr h="359538">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Other Overheads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175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170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200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180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234350">
                <a:tc>
                  <a:txBody>
                    <a:bodyPr/>
                    <a:lstStyle/>
                    <a:p>
                      <a:pPr marL="0" marR="0" lvl="0" indent="-1016000" algn="l" defTabSz="914400" rtl="0" eaLnBrk="1" fontAlgn="auto" latinLnBrk="0" hangingPunct="1">
                        <a:lnSpc>
                          <a:spcPts val="1400"/>
                        </a:lnSpc>
                        <a:spcBef>
                          <a:spcPts val="0"/>
                        </a:spcBef>
                        <a:spcAft>
                          <a:spcPts val="0"/>
                        </a:spcAft>
                        <a:buClrTx/>
                        <a:buSzTx/>
                        <a:buFontTx/>
                        <a:buNone/>
                        <a:tabLst/>
                        <a:defRPr/>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Total Costs</a:t>
                      </a:r>
                      <a:endParaRPr kumimoji="0" lang="en-GB"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3,575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27000"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3,895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400"/>
                        </a:lnSpc>
                        <a:spcBef>
                          <a:spcPts val="0"/>
                        </a:spcBef>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3,800</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indent="-1016000" algn="r">
                        <a:lnSpc>
                          <a:spcPts val="1400"/>
                        </a:lnSpc>
                        <a:spcBef>
                          <a:spcPts val="0"/>
                        </a:spcBef>
                        <a:spcAft>
                          <a:spcPts val="0"/>
                        </a:spcAft>
                      </a:pPr>
                      <a:r>
                        <a:rPr kumimoji="0" lang="en-IE" sz="1700" kern="1200" dirty="0" smtClean="0">
                          <a:solidFill>
                            <a:schemeClr val="dk1"/>
                          </a:solidFill>
                          <a:effectLst/>
                          <a:latin typeface="Arial" panose="020B0604020202020204" pitchFamily="34" charset="0"/>
                          <a:ea typeface="Segoe UI" panose="020B0502040204020203" pitchFamily="34" charset="0"/>
                          <a:cs typeface="Arial" panose="020B0604020202020204" pitchFamily="34" charset="0"/>
                        </a:rPr>
                        <a:t>4,105</a:t>
                      </a:r>
                      <a:endParaRPr kumimoji="0" lang="en-GB" sz="1700" kern="1200" dirty="0">
                        <a:solidFill>
                          <a:schemeClr val="dk1"/>
                        </a:solidFill>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79436100"/>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048672"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Different businesses use variances in different ways. Large businesses will have very complex budgets because they have many departments. Variances offer managers a way of observing trends and events. How they react depends on the culture of the company. </a:t>
            </a:r>
            <a:endParaRPr lang="en-US" sz="2200" dirty="0" smtClean="0"/>
          </a:p>
          <a:p>
            <a:pPr marL="631825" indent="-271463">
              <a:buClr>
                <a:schemeClr val="accent6">
                  <a:lumMod val="50000"/>
                </a:schemeClr>
              </a:buClr>
              <a:buFont typeface="Arial" panose="020B0604020202020204" pitchFamily="34" charset="0"/>
              <a:buChar char="•"/>
            </a:pPr>
            <a:r>
              <a:rPr lang="en-US" sz="2200" dirty="0" smtClean="0"/>
              <a:t>An </a:t>
            </a:r>
            <a:r>
              <a:rPr lang="en-US" sz="2200" dirty="0"/>
              <a:t>autocratic leader can use variances to keep very tight control of everything that goes on. </a:t>
            </a:r>
            <a:endParaRPr lang="en-US" sz="2200" dirty="0" smtClean="0"/>
          </a:p>
          <a:p>
            <a:pPr marL="631825" indent="-271463">
              <a:buClr>
                <a:schemeClr val="accent6">
                  <a:lumMod val="50000"/>
                </a:schemeClr>
              </a:buClr>
              <a:buFont typeface="Arial" panose="020B0604020202020204" pitchFamily="34" charset="0"/>
              <a:buChar char="•"/>
            </a:pPr>
            <a:r>
              <a:rPr lang="en-US" sz="2200" dirty="0" smtClean="0"/>
              <a:t>A </a:t>
            </a:r>
            <a:r>
              <a:rPr lang="en-US" sz="2200" dirty="0"/>
              <a:t>more democratic approach would involve departments in the setting of targets, and foster discussion about how improvements can be made. This would be more in tune with measures to promote continuous improvement.</a:t>
            </a:r>
          </a:p>
        </p:txBody>
      </p:sp>
      <p:sp>
        <p:nvSpPr>
          <p:cNvPr id="6" name="Title 1"/>
          <p:cNvSpPr>
            <a:spLocks noGrp="1"/>
          </p:cNvSpPr>
          <p:nvPr>
            <p:ph type="title"/>
          </p:nvPr>
        </p:nvSpPr>
        <p:spPr>
          <a:xfrm>
            <a:off x="35496" y="72008"/>
            <a:ext cx="7704856" cy="548680"/>
          </a:xfrm>
        </p:spPr>
        <p:txBody>
          <a:bodyPr>
            <a:noAutofit/>
          </a:bodyPr>
          <a:lstStyle/>
          <a:p>
            <a:r>
              <a:rPr lang="en-GB" sz="3200" dirty="0" smtClean="0"/>
              <a:t>13.3 </a:t>
            </a:r>
            <a:r>
              <a:rPr lang="en-GB" sz="3200" dirty="0"/>
              <a:t>– </a:t>
            </a:r>
            <a:r>
              <a:rPr lang="en-GB" sz="3200" dirty="0" smtClean="0"/>
              <a:t>Using Budget to Manage Effectively</a:t>
            </a:r>
            <a:endParaRPr lang="en-GB" sz="32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1200" b="1" dirty="0">
              <a:latin typeface="Arial" panose="020B0604020202020204" pitchFamily="34" charset="0"/>
              <a:cs typeface="Arial" panose="020B0604020202020204" pitchFamily="34" charset="0"/>
            </a:endParaRPr>
          </a:p>
        </p:txBody>
      </p:sp>
      <p:pic>
        <p:nvPicPr>
          <p:cNvPr id="7" name="Picture 3" descr="Image result for variance analysis char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150483"/>
            <a:ext cx="2528714" cy="12964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Image result for variance analysis charts"/>
          <p:cNvPicPr>
            <a:picLocks noChangeAspect="1" noChangeArrowheads="1"/>
          </p:cNvPicPr>
          <p:nvPr/>
        </p:nvPicPr>
        <p:blipFill rotWithShape="1">
          <a:blip r:embed="rId4">
            <a:extLst>
              <a:ext uri="{28A0092B-C50C-407E-A947-70E740481C1C}">
                <a14:useLocalDpi xmlns:a14="http://schemas.microsoft.com/office/drawing/2010/main" val="0"/>
              </a:ext>
            </a:extLst>
          </a:blip>
          <a:srcRect l="11453" r="19821" b="10999"/>
          <a:stretch/>
        </p:blipFill>
        <p:spPr bwMode="auto">
          <a:xfrm>
            <a:off x="6300193" y="2564904"/>
            <a:ext cx="2528714" cy="24932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Image result for variance analysis charts"/>
          <p:cNvPicPr>
            <a:picLocks noChangeAspect="1" noChangeArrowheads="1"/>
          </p:cNvPicPr>
          <p:nvPr/>
        </p:nvPicPr>
        <p:blipFill rotWithShape="1">
          <a:blip r:embed="rId5">
            <a:extLst>
              <a:ext uri="{28A0092B-C50C-407E-A947-70E740481C1C}">
                <a14:useLocalDpi xmlns:a14="http://schemas.microsoft.com/office/drawing/2010/main" val="0"/>
              </a:ext>
            </a:extLst>
          </a:blip>
          <a:srcRect r="13034" b="7383"/>
          <a:stretch/>
        </p:blipFill>
        <p:spPr bwMode="auto">
          <a:xfrm>
            <a:off x="6660232" y="5166064"/>
            <a:ext cx="1952650" cy="1435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9369268"/>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4478149"/>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An extrapolation of figures is simply assuming a trend will continue. For example if sales for a 3 year period were £10,000, £20,000, and £30,000, an extrapolation for the fourth year would be £40,000. (It might be necessary to allow for inflation to make this meaningful.) </a:t>
            </a:r>
            <a:endParaRPr lang="en-US" sz="1900" dirty="0" smtClean="0"/>
          </a:p>
          <a:p>
            <a:pPr marL="360363" indent="-360363">
              <a:buClr>
                <a:schemeClr val="accent6">
                  <a:lumMod val="50000"/>
                </a:schemeClr>
              </a:buClr>
              <a:buFont typeface="Wingdings 3" panose="05040102010807070707" pitchFamily="18" charset="2"/>
              <a:buChar char=""/>
            </a:pPr>
            <a:r>
              <a:rPr lang="en-US" sz="1900" dirty="0" smtClean="0"/>
              <a:t>This </a:t>
            </a:r>
            <a:r>
              <a:rPr lang="en-US" sz="1900" dirty="0"/>
              <a:t>example of sales budgeting may be feasible but it could also be lazy as it may not take into account changes, such as growth or recession in the economy. Or it may fail to consider consumer tastes and changes in preferences.</a:t>
            </a:r>
          </a:p>
          <a:p>
            <a:pPr marL="360363" indent="-360363">
              <a:buClr>
                <a:schemeClr val="accent6">
                  <a:lumMod val="50000"/>
                </a:schemeClr>
              </a:buClr>
              <a:buFont typeface="Wingdings 3" panose="05040102010807070707" pitchFamily="18" charset="2"/>
              <a:buChar char=""/>
            </a:pPr>
            <a:r>
              <a:rPr lang="en-US" sz="1900" dirty="0"/>
              <a:t>Budgets do need to be considered alongside other evidence about the performance of the business. For example, market research may be used to help decide what might be reasonable targets for sales revenue, or help to explain why a target has not been met. </a:t>
            </a:r>
            <a:endParaRPr lang="en-US" sz="1900" dirty="0" smtClean="0"/>
          </a:p>
          <a:p>
            <a:pPr marL="360363" indent="-360363">
              <a:buClr>
                <a:schemeClr val="accent6">
                  <a:lumMod val="50000"/>
                </a:schemeClr>
              </a:buClr>
              <a:buFont typeface="Wingdings 3" panose="05040102010807070707" pitchFamily="18" charset="2"/>
              <a:buChar char=""/>
            </a:pPr>
            <a:r>
              <a:rPr lang="en-US" sz="1900" dirty="0" smtClean="0"/>
              <a:t>Information </a:t>
            </a:r>
            <a:r>
              <a:rPr lang="en-US" sz="1900" dirty="0"/>
              <a:t>about the economy </a:t>
            </a:r>
            <a:r>
              <a:rPr lang="en-US" sz="1900" dirty="0" smtClean="0"/>
              <a:t>might </a:t>
            </a:r>
            <a:r>
              <a:rPr lang="en-US" sz="1900" dirty="0"/>
              <a:t>give early warning of probable production cost increases arising from inflation or changes in world prices of particular inputs, or simply explain cost increases after the event.</a:t>
            </a:r>
          </a:p>
        </p:txBody>
      </p:sp>
      <p:sp>
        <p:nvSpPr>
          <p:cNvPr id="6" name="Title 1"/>
          <p:cNvSpPr>
            <a:spLocks noGrp="1"/>
          </p:cNvSpPr>
          <p:nvPr>
            <p:ph type="title"/>
          </p:nvPr>
        </p:nvSpPr>
        <p:spPr>
          <a:xfrm>
            <a:off x="35496" y="72008"/>
            <a:ext cx="7704856" cy="548680"/>
          </a:xfrm>
        </p:spPr>
        <p:txBody>
          <a:bodyPr>
            <a:noAutofit/>
          </a:bodyPr>
          <a:lstStyle/>
          <a:p>
            <a:r>
              <a:rPr lang="en-GB" sz="3600" dirty="0" smtClean="0"/>
              <a:t>13.3 – Setting Budgets - Extrapolation</a:t>
            </a:r>
            <a:endParaRPr lang="en-GB" sz="36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70</a:t>
            </a:r>
            <a:endParaRPr lang="en-GB" sz="1200" b="1" dirty="0">
              <a:latin typeface="Arial" panose="020B0604020202020204" pitchFamily="34" charset="0"/>
              <a:cs typeface="Arial" panose="020B0604020202020204" pitchFamily="34" charset="0"/>
            </a:endParaRPr>
          </a:p>
        </p:txBody>
      </p:sp>
      <p:sp>
        <p:nvSpPr>
          <p:cNvPr id="10" name="Rectangle 9"/>
          <p:cNvSpPr/>
          <p:nvPr/>
        </p:nvSpPr>
        <p:spPr>
          <a:xfrm>
            <a:off x="251520" y="5653697"/>
            <a:ext cx="8640960" cy="1015663"/>
          </a:xfrm>
          <a:prstGeom prst="rect">
            <a:avLst/>
          </a:prstGeom>
          <a:solidFill>
            <a:schemeClr val="accent6">
              <a:lumMod val="60000"/>
              <a:lumOff val="40000"/>
            </a:schemeClr>
          </a:solidFill>
          <a:ln w="53975">
            <a:solidFill>
              <a:srgbClr val="002060"/>
            </a:solidFill>
          </a:ln>
        </p:spPr>
        <p:txBody>
          <a:bodyPr wrap="square">
            <a:spAutoFit/>
          </a:bodyPr>
          <a:lstStyle/>
          <a:p>
            <a:r>
              <a:rPr lang="en-US" sz="2000" b="1" dirty="0"/>
              <a:t>Extrapolation</a:t>
            </a:r>
            <a:r>
              <a:rPr lang="en-US" sz="2000" dirty="0"/>
              <a:t> means using data from the recent past and assuming that any trend that can be seen will continue into the future. Provided nothing unexpected happens it will work well in the near future.</a:t>
            </a:r>
            <a:endParaRPr lang="en-GB" sz="2000" dirty="0"/>
          </a:p>
        </p:txBody>
      </p:sp>
    </p:spTree>
    <p:extLst>
      <p:ext uri="{BB962C8B-B14F-4D97-AF65-F5344CB8AC3E}">
        <p14:creationId xmlns:p14="http://schemas.microsoft.com/office/powerpoint/2010/main" val="219431859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24736" cy="55092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Even when the majority of budgeted items are based around historic costs there may be costs that are difficult to quantify. In these cases no money is allocated - the budget is zero based. </a:t>
            </a:r>
            <a:endParaRPr lang="en-US" sz="2200" dirty="0" smtClean="0"/>
          </a:p>
          <a:p>
            <a:pPr marL="360363" indent="-360363">
              <a:buClr>
                <a:schemeClr val="accent6">
                  <a:lumMod val="50000"/>
                </a:schemeClr>
              </a:buClr>
              <a:buFont typeface="Wingdings 3" panose="05040102010807070707" pitchFamily="18" charset="2"/>
              <a:buChar char=""/>
            </a:pPr>
            <a:r>
              <a:rPr lang="en-US" sz="2200" dirty="0" smtClean="0"/>
              <a:t>Each </a:t>
            </a:r>
            <a:r>
              <a:rPr lang="en-US" sz="2200" dirty="0"/>
              <a:t>manager in charge of an area must justify each spending item, usually by outlining its benefits. So an accountant in the firm may suggest that </a:t>
            </a:r>
            <a:r>
              <a:rPr lang="en-US" sz="2200" dirty="0" err="1"/>
              <a:t>computerising</a:t>
            </a:r>
            <a:r>
              <a:rPr lang="en-US" sz="2200" dirty="0"/>
              <a:t> the stock control system, whilst likely to be costly and difficult to predict in terms of cost, will be justified in the end due to the value of savings over a period of time.</a:t>
            </a:r>
          </a:p>
          <a:p>
            <a:pPr marL="360363" indent="-360363">
              <a:buClr>
                <a:schemeClr val="accent6">
                  <a:lumMod val="50000"/>
                </a:schemeClr>
              </a:buClr>
              <a:buFont typeface="Wingdings 3" panose="05040102010807070707" pitchFamily="18" charset="2"/>
              <a:buChar char=""/>
            </a:pPr>
            <a:r>
              <a:rPr lang="en-US" sz="2200" dirty="0"/>
              <a:t>It is important to emphasise that any past expenditure in a particular area is discounted or ignored when using the zero budgeting approach. Each item of expenditure in an area must be justified before it can be </a:t>
            </a:r>
            <a:r>
              <a:rPr lang="en-US" sz="2200" dirty="0" smtClean="0"/>
              <a:t>accepted</a:t>
            </a:r>
            <a:endParaRPr lang="en-US" sz="2200" dirty="0"/>
          </a:p>
        </p:txBody>
      </p:sp>
      <p:sp>
        <p:nvSpPr>
          <p:cNvPr id="6" name="Title 1"/>
          <p:cNvSpPr>
            <a:spLocks noGrp="1"/>
          </p:cNvSpPr>
          <p:nvPr>
            <p:ph type="title"/>
          </p:nvPr>
        </p:nvSpPr>
        <p:spPr>
          <a:xfrm>
            <a:off x="35496" y="72008"/>
            <a:ext cx="7704856" cy="548680"/>
          </a:xfrm>
        </p:spPr>
        <p:txBody>
          <a:bodyPr>
            <a:noAutofit/>
          </a:bodyPr>
          <a:lstStyle/>
          <a:p>
            <a:r>
              <a:rPr lang="en-GB" sz="3600" dirty="0"/>
              <a:t>13.4 – Zero Based Budgeting (ZBB</a:t>
            </a:r>
            <a:r>
              <a:rPr lang="en-GB" sz="3600" dirty="0" smtClean="0"/>
              <a:t>)</a:t>
            </a:r>
            <a:endParaRPr lang="en-GB" sz="36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1200" b="1" dirty="0">
              <a:latin typeface="Arial" panose="020B0604020202020204" pitchFamily="34" charset="0"/>
              <a:cs typeface="Arial" panose="020B0604020202020204" pitchFamily="34" charset="0"/>
            </a:endParaRPr>
          </a:p>
        </p:txBody>
      </p:sp>
      <p:pic>
        <p:nvPicPr>
          <p:cNvPr id="54274" name="Picture 2" descr="Image result for zero based budge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124745"/>
            <a:ext cx="1973213" cy="2773846"/>
          </a:xfrm>
          <a:prstGeom prst="rect">
            <a:avLst/>
          </a:prstGeom>
          <a:noFill/>
          <a:extLst>
            <a:ext uri="{909E8E84-426E-40DD-AFC4-6F175D3DCCD1}">
              <a14:hiddenFill xmlns:a14="http://schemas.microsoft.com/office/drawing/2010/main">
                <a:solidFill>
                  <a:srgbClr val="FFFFFF"/>
                </a:solidFill>
              </a14:hiddenFill>
            </a:ext>
          </a:extLst>
        </p:spPr>
      </p:pic>
      <p:pic>
        <p:nvPicPr>
          <p:cNvPr id="54276" name="Picture 4" descr="Image result for zero based budget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38" r="2190" b="12490"/>
          <a:stretch/>
        </p:blipFill>
        <p:spPr bwMode="auto">
          <a:xfrm>
            <a:off x="6876256" y="4060634"/>
            <a:ext cx="1973213" cy="1888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12149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5472608" cy="449353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200" dirty="0"/>
              <a:t>This makes it a time-consuming way to set the budget, even though it does ensure that costs have been kept as low as possible. Some businesses use zero based budgets for some years but not others - in between they can save time and money by basing the budget on the previous year's experience. </a:t>
            </a:r>
            <a:endParaRPr lang="en-US" sz="2200" dirty="0" smtClean="0"/>
          </a:p>
          <a:p>
            <a:pPr marL="360363" indent="-360363">
              <a:buClr>
                <a:schemeClr val="accent6">
                  <a:lumMod val="50000"/>
                </a:schemeClr>
              </a:buClr>
              <a:buFont typeface="Wingdings 3" panose="05040102010807070707" pitchFamily="18" charset="2"/>
              <a:buChar char=""/>
            </a:pPr>
            <a:r>
              <a:rPr lang="en-US" sz="2200" dirty="0" smtClean="0"/>
              <a:t>ZBB </a:t>
            </a:r>
            <a:r>
              <a:rPr lang="en-US" sz="2200" dirty="0"/>
              <a:t>is useful when changes are happening, so that past needs are no longer relevant. It can be used when costs must be cut. But it is time consuming for managers.</a:t>
            </a:r>
          </a:p>
        </p:txBody>
      </p:sp>
      <p:sp>
        <p:nvSpPr>
          <p:cNvPr id="6" name="Title 1"/>
          <p:cNvSpPr>
            <a:spLocks noGrp="1"/>
          </p:cNvSpPr>
          <p:nvPr>
            <p:ph type="title"/>
          </p:nvPr>
        </p:nvSpPr>
        <p:spPr>
          <a:xfrm>
            <a:off x="35496" y="72008"/>
            <a:ext cx="7704856" cy="548680"/>
          </a:xfrm>
        </p:spPr>
        <p:txBody>
          <a:bodyPr>
            <a:noAutofit/>
          </a:bodyPr>
          <a:lstStyle/>
          <a:p>
            <a:r>
              <a:rPr lang="en-GB" sz="3600" dirty="0"/>
              <a:t>13.4 – Zero Based Budgeting (ZBB</a:t>
            </a:r>
            <a:r>
              <a:rPr lang="en-GB" sz="3600" dirty="0" smtClean="0"/>
              <a:t>)</a:t>
            </a:r>
            <a:endParaRPr lang="en-GB" sz="36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1200" b="1" dirty="0">
              <a:latin typeface="Arial" panose="020B0604020202020204" pitchFamily="34" charset="0"/>
              <a:cs typeface="Arial" panose="020B0604020202020204" pitchFamily="34" charset="0"/>
            </a:endParaRPr>
          </a:p>
        </p:txBody>
      </p:sp>
      <p:sp>
        <p:nvSpPr>
          <p:cNvPr id="10" name="Rectangle 9"/>
          <p:cNvSpPr/>
          <p:nvPr/>
        </p:nvSpPr>
        <p:spPr>
          <a:xfrm>
            <a:off x="251520" y="5653697"/>
            <a:ext cx="8640960" cy="1015663"/>
          </a:xfrm>
          <a:prstGeom prst="rect">
            <a:avLst/>
          </a:prstGeom>
          <a:solidFill>
            <a:schemeClr val="accent6">
              <a:lumMod val="60000"/>
              <a:lumOff val="40000"/>
            </a:schemeClr>
          </a:solidFill>
          <a:ln w="53975">
            <a:solidFill>
              <a:srgbClr val="002060"/>
            </a:solidFill>
          </a:ln>
        </p:spPr>
        <p:txBody>
          <a:bodyPr wrap="square">
            <a:spAutoFit/>
          </a:bodyPr>
          <a:lstStyle/>
          <a:p>
            <a:r>
              <a:rPr lang="en-US" sz="2000" b="1" dirty="0"/>
              <a:t>Zero based budgeting </a:t>
            </a:r>
            <a:r>
              <a:rPr lang="en-US" sz="2000" dirty="0"/>
              <a:t>means starting with no budget and requiring each department to analyse its needs and costs. Budgets can then be structured around current requirements, regardless of what was spent in the past.</a:t>
            </a:r>
            <a:endParaRPr lang="en-GB" sz="2000" dirty="0"/>
          </a:p>
        </p:txBody>
      </p:sp>
      <p:pic>
        <p:nvPicPr>
          <p:cNvPr id="7" name="Picture 2" descr="Image result for zero based budge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1159209"/>
            <a:ext cx="3125341" cy="4393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32404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a:t>13.4 – Zero Based Budgeting (ZBB</a:t>
            </a:r>
            <a:r>
              <a:rPr lang="en-GB" sz="3600" dirty="0" smtClean="0"/>
              <a:t>)</a:t>
            </a:r>
            <a:endParaRPr lang="en-GB" sz="36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1200" b="1" dirty="0">
              <a:latin typeface="Arial" panose="020B0604020202020204" pitchFamily="34" charset="0"/>
              <a:cs typeface="Arial" panose="020B0604020202020204" pitchFamily="34" charset="0"/>
            </a:endParaRPr>
          </a:p>
        </p:txBody>
      </p:sp>
      <p:pic>
        <p:nvPicPr>
          <p:cNvPr id="52226" name="Picture 2" descr="Image result for zero based budge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19" y="1124744"/>
            <a:ext cx="8615545"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642710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84775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700" dirty="0">
                <a:solidFill>
                  <a:srgbClr val="002060"/>
                </a:solidFill>
              </a:rPr>
              <a:t>The following </a:t>
            </a:r>
            <a:r>
              <a:rPr lang="en-US" sz="1700" dirty="0" smtClean="0">
                <a:solidFill>
                  <a:srgbClr val="002060"/>
                </a:solidFill>
              </a:rPr>
              <a:t>shows </a:t>
            </a:r>
            <a:r>
              <a:rPr lang="en-US" sz="1700" dirty="0">
                <a:solidFill>
                  <a:srgbClr val="002060"/>
                </a:solidFill>
              </a:rPr>
              <a:t>how a budget might be used to address staffing </a:t>
            </a:r>
            <a:r>
              <a:rPr lang="en-US" sz="1700" dirty="0" smtClean="0">
                <a:solidFill>
                  <a:srgbClr val="002060"/>
                </a:solidFill>
              </a:rPr>
              <a:t>needs, and can </a:t>
            </a:r>
            <a:r>
              <a:rPr lang="en-US" sz="1700" dirty="0">
                <a:solidFill>
                  <a:srgbClr val="002060"/>
                </a:solidFill>
              </a:rPr>
              <a:t>be used to keep control of wage and salary </a:t>
            </a:r>
            <a:r>
              <a:rPr lang="en-US" sz="1700" dirty="0" smtClean="0">
                <a:solidFill>
                  <a:srgbClr val="002060"/>
                </a:solidFill>
              </a:rPr>
              <a:t>costs.</a:t>
            </a:r>
          </a:p>
          <a:p>
            <a:pPr marL="360363" indent="-360363">
              <a:buClr>
                <a:schemeClr val="accent6">
                  <a:lumMod val="50000"/>
                </a:schemeClr>
              </a:buClr>
              <a:buFont typeface="Wingdings 3" panose="05040102010807070707" pitchFamily="18" charset="2"/>
              <a:buChar char=""/>
            </a:pPr>
            <a:endParaRPr lang="en-US" sz="8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a:solidFill>
                <a:srgbClr val="002060"/>
              </a:solidFill>
            </a:endParaRPr>
          </a:p>
          <a:p>
            <a:pPr marL="360363" indent="-360363">
              <a:buClr>
                <a:schemeClr val="accent6">
                  <a:lumMod val="50000"/>
                </a:schemeClr>
              </a:buClr>
              <a:buFont typeface="Wingdings 3" panose="05040102010807070707" pitchFamily="18" charset="2"/>
              <a:buChar char=""/>
            </a:pP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700" dirty="0">
                <a:solidFill>
                  <a:srgbClr val="002060"/>
                </a:solidFill>
              </a:rPr>
              <a:t>The garden centre employs the same number of full time staff and fewer part-time staff yet the wage bill increases above the budgeted level. The budget may be entirely reasonable yet a failure to attract part-time staff has led to a situation where some full-time members of staff have had to work extra hours at busy times and have been paid a higher rate for doing so. </a:t>
            </a:r>
            <a:endParaRPr lang="en-US" sz="1700" dirty="0" smtClean="0">
              <a:solidFill>
                <a:srgbClr val="002060"/>
              </a:solidFill>
            </a:endParaRPr>
          </a:p>
          <a:p>
            <a:pPr marL="360363" indent="-360363">
              <a:buClr>
                <a:schemeClr val="accent6">
                  <a:lumMod val="50000"/>
                </a:schemeClr>
              </a:buClr>
              <a:buFont typeface="Wingdings 3" panose="05040102010807070707" pitchFamily="18" charset="2"/>
              <a:buChar char=""/>
            </a:pPr>
            <a:r>
              <a:rPr lang="en-US" sz="1700" dirty="0" smtClean="0">
                <a:solidFill>
                  <a:srgbClr val="002060"/>
                </a:solidFill>
              </a:rPr>
              <a:t>An </a:t>
            </a:r>
            <a:r>
              <a:rPr lang="en-US" sz="1700" dirty="0">
                <a:solidFill>
                  <a:srgbClr val="002060"/>
                </a:solidFill>
              </a:rPr>
              <a:t>apparently simple situation like this may be made even more difficult to deal with if the business is just starting out and there is no historical information to call on.</a:t>
            </a:r>
          </a:p>
          <a:p>
            <a:pPr>
              <a:buClr>
                <a:schemeClr val="accent6">
                  <a:lumMod val="50000"/>
                </a:schemeClr>
              </a:buClr>
            </a:pPr>
            <a:r>
              <a:rPr lang="en-US" sz="1700" b="1" dirty="0" smtClean="0">
                <a:solidFill>
                  <a:srgbClr val="FF0000"/>
                </a:solidFill>
              </a:rPr>
              <a:t>Questions</a:t>
            </a:r>
            <a:endParaRPr lang="en-US" sz="1700" b="1" dirty="0">
              <a:solidFill>
                <a:srgbClr val="FF0000"/>
              </a:solidFill>
            </a:endParaRPr>
          </a:p>
          <a:p>
            <a:pPr marL="360363" indent="-360363">
              <a:buClr>
                <a:schemeClr val="accent6">
                  <a:lumMod val="50000"/>
                </a:schemeClr>
              </a:buClr>
              <a:buFont typeface="+mj-lt"/>
              <a:buAutoNum type="arabicPeriod"/>
            </a:pPr>
            <a:r>
              <a:rPr lang="en-US" sz="1700" dirty="0" smtClean="0">
                <a:solidFill>
                  <a:srgbClr val="FF0000"/>
                </a:solidFill>
              </a:rPr>
              <a:t>Could </a:t>
            </a:r>
            <a:r>
              <a:rPr lang="en-US" sz="1700" dirty="0">
                <a:solidFill>
                  <a:srgbClr val="FF0000"/>
                </a:solidFill>
              </a:rPr>
              <a:t>the staffing problem have been predicted?</a:t>
            </a:r>
          </a:p>
          <a:p>
            <a:pPr marL="360363" indent="-360363">
              <a:buClr>
                <a:schemeClr val="accent6">
                  <a:lumMod val="50000"/>
                </a:schemeClr>
              </a:buClr>
              <a:buFont typeface="+mj-lt"/>
              <a:buAutoNum type="arabicPeriod"/>
            </a:pPr>
            <a:r>
              <a:rPr lang="en-US" sz="1700" dirty="0" smtClean="0">
                <a:solidFill>
                  <a:srgbClr val="FF0000"/>
                </a:solidFill>
              </a:rPr>
              <a:t>What </a:t>
            </a:r>
            <a:r>
              <a:rPr lang="en-US" sz="1700" dirty="0">
                <a:solidFill>
                  <a:srgbClr val="FF0000"/>
                </a:solidFill>
              </a:rPr>
              <a:t>should the management do to avoid this in the future</a:t>
            </a:r>
            <a:r>
              <a:rPr lang="en-US" sz="1700" dirty="0" smtClean="0">
                <a:solidFill>
                  <a:srgbClr val="FF0000"/>
                </a:solidFill>
              </a:rPr>
              <a:t>?</a:t>
            </a:r>
            <a:endParaRPr lang="en-US" sz="17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2800" dirty="0" smtClean="0"/>
              <a:t>13.4 </a:t>
            </a:r>
            <a:r>
              <a:rPr lang="en-GB" sz="2800" dirty="0"/>
              <a:t>– </a:t>
            </a:r>
            <a:r>
              <a:rPr lang="en-GB" sz="2800" dirty="0" smtClean="0"/>
              <a:t>Zero Based Budgeting (ZBB) – Using Budgets</a:t>
            </a:r>
            <a:endParaRPr lang="en-GB" sz="2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71</a:t>
            </a:r>
            <a:endParaRPr lang="en-GB" sz="1200" b="1"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411933864"/>
              </p:ext>
            </p:extLst>
          </p:nvPr>
        </p:nvGraphicFramePr>
        <p:xfrm>
          <a:off x="395536" y="1700810"/>
          <a:ext cx="8424935" cy="2304253"/>
        </p:xfrm>
        <a:graphic>
          <a:graphicData uri="http://schemas.openxmlformats.org/drawingml/2006/table">
            <a:tbl>
              <a:tblPr>
                <a:tableStyleId>{5C22544A-7EE6-4342-B048-85BDC9FD1C3A}</a:tableStyleId>
              </a:tblPr>
              <a:tblGrid>
                <a:gridCol w="1717565"/>
                <a:gridCol w="370667"/>
                <a:gridCol w="841601"/>
                <a:gridCol w="1149107"/>
                <a:gridCol w="1175701"/>
                <a:gridCol w="938047"/>
                <a:gridCol w="211060"/>
                <a:gridCol w="797052"/>
                <a:gridCol w="1224135"/>
              </a:tblGrid>
              <a:tr h="375052">
                <a:tc>
                  <a:txBody>
                    <a:bodyPr/>
                    <a:lstStyle/>
                    <a:p>
                      <a:pPr>
                        <a:spcAft>
                          <a:spcPts val="0"/>
                        </a:spcAft>
                      </a:pPr>
                      <a:r>
                        <a:rPr lang="en-US" sz="1700" dirty="0">
                          <a:effectLst/>
                          <a:latin typeface="Arial" panose="020B0604020202020204" pitchFamily="34" charset="0"/>
                          <a:cs typeface="Arial" panose="020B0604020202020204" pitchFamily="34" charset="0"/>
                        </a:rPr>
                        <a:t> </a:t>
                      </a:r>
                      <a:endParaRPr lang="en-GB" sz="17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r">
                        <a:lnSpc>
                          <a:spcPts val="900"/>
                        </a:lnSpc>
                        <a:spcBef>
                          <a:spcPts val="900"/>
                        </a:spcBef>
                        <a:spcAft>
                          <a:spcPts val="0"/>
                        </a:spcAft>
                      </a:pPr>
                      <a:r>
                        <a:rPr lang="en-US" sz="1700" spc="0" dirty="0">
                          <a:effectLst/>
                          <a:latin typeface="Arial" panose="020B0604020202020204" pitchFamily="34" charset="0"/>
                          <a:cs typeface="Arial" panose="020B0604020202020204" pitchFamily="34" charset="0"/>
                        </a:rPr>
                        <a:t>Number</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indent="-1016000" algn="r">
                        <a:lnSpc>
                          <a:spcPts val="900"/>
                        </a:lnSpc>
                        <a:spcBef>
                          <a:spcPts val="900"/>
                        </a:spcBef>
                        <a:spcAft>
                          <a:spcPts val="0"/>
                        </a:spcAft>
                      </a:pPr>
                      <a:r>
                        <a:rPr lang="en-US" sz="1700" spc="0" dirty="0">
                          <a:effectLst/>
                          <a:latin typeface="Arial" panose="020B0604020202020204" pitchFamily="34" charset="0"/>
                          <a:cs typeface="Arial" panose="020B0604020202020204" pitchFamily="34" charset="0"/>
                        </a:rPr>
                        <a:t>Cost</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900"/>
                        </a:lnSpc>
                        <a:spcBef>
                          <a:spcPts val="900"/>
                        </a:spcBef>
                        <a:spcAft>
                          <a:spcPts val="0"/>
                        </a:spcAft>
                      </a:pPr>
                      <a:r>
                        <a:rPr lang="en-US" sz="1700" spc="0">
                          <a:effectLst/>
                          <a:latin typeface="Arial" panose="020B0604020202020204" pitchFamily="34" charset="0"/>
                          <a:cs typeface="Arial" panose="020B0604020202020204" pitchFamily="34" charset="0"/>
                        </a:rPr>
                        <a:t>Number</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900"/>
                        </a:lnSpc>
                        <a:spcBef>
                          <a:spcPts val="900"/>
                        </a:spcBef>
                        <a:spcAft>
                          <a:spcPts val="0"/>
                        </a:spcAft>
                      </a:pPr>
                      <a:r>
                        <a:rPr lang="en-US" sz="1700" spc="0">
                          <a:effectLst/>
                          <a:latin typeface="Arial" panose="020B0604020202020204" pitchFamily="34" charset="0"/>
                          <a:cs typeface="Arial" panose="020B0604020202020204" pitchFamily="34" charset="0"/>
                        </a:rPr>
                        <a:t>Cost</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r">
                        <a:lnSpc>
                          <a:spcPts val="900"/>
                        </a:lnSpc>
                        <a:spcBef>
                          <a:spcPts val="900"/>
                        </a:spcBef>
                        <a:spcAft>
                          <a:spcPts val="0"/>
                        </a:spcAft>
                      </a:pPr>
                      <a:r>
                        <a:rPr lang="en-US" sz="1700" spc="0">
                          <a:effectLst/>
                          <a:latin typeface="Arial" panose="020B0604020202020204" pitchFamily="34" charset="0"/>
                          <a:cs typeface="Arial" panose="020B0604020202020204" pitchFamily="34" charset="0"/>
                        </a:rPr>
                        <a:t>Number</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900"/>
                        </a:lnSpc>
                        <a:spcBef>
                          <a:spcPts val="900"/>
                        </a:spcBef>
                        <a:spcAft>
                          <a:spcPts val="0"/>
                        </a:spcAft>
                      </a:pPr>
                      <a:endParaRPr lang="en-GB" sz="18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900"/>
                        </a:lnSpc>
                        <a:spcBef>
                          <a:spcPts val="900"/>
                        </a:spcBef>
                        <a:spcAft>
                          <a:spcPts val="0"/>
                        </a:spcAft>
                      </a:pPr>
                      <a:r>
                        <a:rPr lang="en-US" sz="1700" spc="0">
                          <a:effectLst/>
                          <a:latin typeface="Arial" panose="020B0604020202020204" pitchFamily="34" charset="0"/>
                          <a:cs typeface="Arial" panose="020B0604020202020204" pitchFamily="34" charset="0"/>
                        </a:rPr>
                        <a:t>Cost</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234350">
                <a:tc>
                  <a:txBody>
                    <a:bodyPr/>
                    <a:lstStyle/>
                    <a:p>
                      <a:pPr indent="-1016000" algn="l">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Full time staff</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gridSpan="2">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endParaRPr lang="en-GB"/>
                    </a:p>
                  </a:txBody>
                  <a:tcPr/>
                </a:tc>
                <a:tc>
                  <a:txBody>
                    <a:bodyPr/>
                    <a:lstStyle/>
                    <a:p>
                      <a:pPr marL="127000"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£8,000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marL="127000"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£8,000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gridSpan="2">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12</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pPr indent="-1016000" algn="r">
                        <a:lnSpc>
                          <a:spcPts val="850"/>
                        </a:lnSpc>
                        <a:spcBef>
                          <a:spcPts val="900"/>
                        </a:spcBef>
                        <a:spcAft>
                          <a:spcPts val="0"/>
                        </a:spcAft>
                      </a:pPr>
                      <a:endParaRPr lang="en-GB" sz="18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£9,600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r>
              <a:tr h="234350">
                <a:tc>
                  <a:txBody>
                    <a:bodyPr/>
                    <a:lstStyle/>
                    <a:p>
                      <a:pPr indent="-1016000" algn="l">
                        <a:lnSpc>
                          <a:spcPts val="850"/>
                        </a:lnSpc>
                        <a:spcBef>
                          <a:spcPts val="900"/>
                        </a:spcBef>
                        <a:spcAft>
                          <a:spcPts val="0"/>
                        </a:spcAft>
                      </a:pPr>
                      <a:r>
                        <a:rPr lang="en-US" sz="1700">
                          <a:effectLst/>
                          <a:latin typeface="Arial" panose="020B0604020202020204" pitchFamily="34" charset="0"/>
                          <a:cs typeface="Arial" panose="020B0604020202020204" pitchFamily="34" charset="0"/>
                        </a:rPr>
                        <a:t>Part time staff</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6</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£1,440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6</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£1,440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8</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850"/>
                        </a:lnSpc>
                        <a:spcBef>
                          <a:spcPts val="900"/>
                        </a:spcBef>
                        <a:spcAft>
                          <a:spcPts val="0"/>
                        </a:spcAft>
                      </a:pPr>
                      <a:endParaRPr lang="en-GB" sz="1800">
                        <a:effectLst/>
                        <a:latin typeface="Arial" panose="020B0604020202020204" pitchFamily="34" charset="0"/>
                        <a:ea typeface="Segoe UI" panose="020B0502040204020203" pitchFamily="34" charset="0"/>
                        <a:cs typeface="Arial" panose="020B0604020202020204" pitchFamily="34" charset="0"/>
                      </a:endParaRPr>
                    </a:p>
                  </a:txBody>
                  <a:tcPr marL="36000" marR="36000" marT="36000" marB="36000" anchor="ct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£1,920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375052">
                <a:tc>
                  <a:txBody>
                    <a:bodyPr/>
                    <a:lstStyle/>
                    <a:p>
                      <a:pPr indent="-1016000" algn="l">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Total Cost</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gridSpan="2">
                  <a:txBody>
                    <a:bodyPr/>
                    <a:lstStyle/>
                    <a:p>
                      <a:pPr algn="r">
                        <a:spcAft>
                          <a:spcPts val="0"/>
                        </a:spcAft>
                      </a:pPr>
                      <a:r>
                        <a:rPr lang="en-US" sz="1700" dirty="0">
                          <a:effectLst/>
                          <a:latin typeface="Arial" panose="020B0604020202020204" pitchFamily="34" charset="0"/>
                          <a:cs typeface="Arial" panose="020B0604020202020204" pitchFamily="34" charset="0"/>
                        </a:rPr>
                        <a:t> </a:t>
                      </a:r>
                      <a:endParaRPr lang="en-GB" sz="17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endParaRPr lang="en-GB"/>
                    </a:p>
                  </a:txBody>
                  <a:tcPr/>
                </a:tc>
                <a:tc>
                  <a:txBody>
                    <a:bodyPr/>
                    <a:lstStyle/>
                    <a:p>
                      <a:pPr marL="127000"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£9,440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9,440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gridSpan="2">
                  <a:txBody>
                    <a:bodyPr/>
                    <a:lstStyle/>
                    <a:p>
                      <a:pPr algn="r">
                        <a:spcAft>
                          <a:spcPts val="0"/>
                        </a:spcAft>
                      </a:pPr>
                      <a:r>
                        <a:rPr lang="en-US" sz="1700" dirty="0">
                          <a:effectLst/>
                          <a:latin typeface="Arial" panose="020B0604020202020204" pitchFamily="34" charset="0"/>
                          <a:cs typeface="Arial" panose="020B0604020202020204" pitchFamily="34" charset="0"/>
                        </a:rPr>
                        <a:t> </a:t>
                      </a:r>
                      <a:endParaRPr lang="en-GB" sz="17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pPr>
                        <a:spcAft>
                          <a:spcPts val="0"/>
                        </a:spcAft>
                      </a:pPr>
                      <a:endParaRPr lang="en-GB" sz="18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36000" marR="36000" marT="36000" marB="36000" anchor="ctr"/>
                </a:tc>
                <a:tc>
                  <a:txBody>
                    <a:bodyPr/>
                    <a:lstStyle/>
                    <a:p>
                      <a:pPr indent="-1016000" algn="r" rtl="0">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£11,520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r>
              <a:tr h="241697">
                <a:tc gridSpan="9">
                  <a:txBody>
                    <a:bodyPr/>
                    <a:lstStyle/>
                    <a:p>
                      <a:pPr indent="-1016000" algn="l">
                        <a:lnSpc>
                          <a:spcPts val="900"/>
                        </a:lnSpc>
                        <a:spcBef>
                          <a:spcPts val="900"/>
                        </a:spcBef>
                        <a:spcAft>
                          <a:spcPts val="0"/>
                        </a:spcAft>
                      </a:pPr>
                      <a:r>
                        <a:rPr lang="en-US" sz="1700" b="1" spc="0" dirty="0">
                          <a:effectLst/>
                          <a:latin typeface="Arial" panose="020B0604020202020204" pitchFamily="34" charset="0"/>
                          <a:cs typeface="Arial" panose="020B0604020202020204" pitchFamily="34" charset="0"/>
                        </a:rPr>
                        <a:t>Actual figures</a:t>
                      </a:r>
                      <a:endParaRPr lang="en-GB" sz="1700" b="1"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34350">
                <a:tc gridSpan="2">
                  <a:txBody>
                    <a:bodyPr/>
                    <a:lstStyle/>
                    <a:p>
                      <a:pPr indent="-1016000" algn="l">
                        <a:lnSpc>
                          <a:spcPts val="850"/>
                        </a:lnSpc>
                        <a:spcBef>
                          <a:spcPts val="900"/>
                        </a:spcBef>
                        <a:spcAft>
                          <a:spcPts val="0"/>
                        </a:spcAft>
                      </a:pPr>
                      <a:r>
                        <a:rPr lang="en-US" sz="1700">
                          <a:effectLst/>
                          <a:latin typeface="Arial" panose="020B0604020202020204" pitchFamily="34" charset="0"/>
                          <a:cs typeface="Arial" panose="020B0604020202020204" pitchFamily="34" charset="0"/>
                        </a:rPr>
                        <a:t>Full time staff</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hMerge="1">
                  <a:txBody>
                    <a:bodyPr/>
                    <a:lstStyle/>
                    <a:p>
                      <a:pPr indent="-1016000" algn="r">
                        <a:lnSpc>
                          <a:spcPts val="850"/>
                        </a:lnSpc>
                        <a:spcBef>
                          <a:spcPts val="900"/>
                        </a:spcBef>
                        <a:spcAft>
                          <a:spcPts val="0"/>
                        </a:spcAft>
                      </a:pPr>
                      <a:endParaRPr lang="en-GB" sz="18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b"/>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£8,800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gridSpan="2">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£8,800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hMerge="1">
                  <a:txBody>
                    <a:bodyPr/>
                    <a:lstStyle/>
                    <a:p>
                      <a:endParaRPr lang="en-GB"/>
                    </a:p>
                  </a:txBody>
                  <a:tcP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12</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£12,200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tc>
              </a:tr>
              <a:tr h="234350">
                <a:tc gridSpan="2">
                  <a:txBody>
                    <a:bodyPr/>
                    <a:lstStyle/>
                    <a:p>
                      <a:pPr indent="-1016000" algn="l">
                        <a:lnSpc>
                          <a:spcPts val="850"/>
                        </a:lnSpc>
                        <a:spcBef>
                          <a:spcPts val="900"/>
                        </a:spcBef>
                        <a:spcAft>
                          <a:spcPts val="0"/>
                        </a:spcAft>
                      </a:pPr>
                      <a:r>
                        <a:rPr lang="en-US" sz="1700">
                          <a:effectLst/>
                          <a:latin typeface="Arial" panose="020B0604020202020204" pitchFamily="34" charset="0"/>
                          <a:cs typeface="Arial" panose="020B0604020202020204" pitchFamily="34" charset="0"/>
                        </a:rPr>
                        <a:t>Part time staff</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pPr indent="-1016000" algn="r">
                        <a:lnSpc>
                          <a:spcPts val="850"/>
                        </a:lnSpc>
                        <a:spcBef>
                          <a:spcPts val="900"/>
                        </a:spcBef>
                        <a:spcAft>
                          <a:spcPts val="0"/>
                        </a:spcAft>
                      </a:pPr>
                      <a:endParaRPr lang="en-GB" sz="1800">
                        <a:effectLst/>
                        <a:latin typeface="Arial" panose="020B0604020202020204" pitchFamily="34" charset="0"/>
                        <a:ea typeface="Segoe UI" panose="020B0502040204020203" pitchFamily="34" charset="0"/>
                        <a:cs typeface="Arial" panose="020B0604020202020204" pitchFamily="34" charset="0"/>
                      </a:endParaRPr>
                    </a:p>
                  </a:txBody>
                  <a:tcPr marL="6350" marR="6350" marT="0" marB="0" anchor="ct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4</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£1,200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4</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gridSpan="2">
                  <a:txBody>
                    <a:bodyPr/>
                    <a:lstStyle/>
                    <a:p>
                      <a:pPr marL="127000"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£1,200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4</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£1,200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B w="12700" cap="flat" cmpd="sng" algn="ctr">
                      <a:solidFill>
                        <a:schemeClr val="tx1"/>
                      </a:solidFill>
                      <a:prstDash val="solid"/>
                      <a:round/>
                      <a:headEnd type="none" w="med" len="med"/>
                      <a:tailEnd type="none" w="med" len="med"/>
                    </a:lnB>
                  </a:tcPr>
                </a:tc>
              </a:tr>
              <a:tr h="375052">
                <a:tc gridSpan="2">
                  <a:txBody>
                    <a:bodyPr/>
                    <a:lstStyle/>
                    <a:p>
                      <a:pPr indent="-1016000" algn="l">
                        <a:lnSpc>
                          <a:spcPts val="850"/>
                        </a:lnSpc>
                        <a:spcBef>
                          <a:spcPts val="900"/>
                        </a:spcBef>
                        <a:spcAft>
                          <a:spcPts val="0"/>
                        </a:spcAft>
                      </a:pPr>
                      <a:r>
                        <a:rPr lang="en-US" sz="1700">
                          <a:effectLst/>
                          <a:latin typeface="Arial" panose="020B0604020202020204" pitchFamily="34" charset="0"/>
                          <a:cs typeface="Arial" panose="020B0604020202020204" pitchFamily="34" charset="0"/>
                        </a:rPr>
                        <a:t>Total Cost</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pPr>
                        <a:spcAft>
                          <a:spcPts val="0"/>
                        </a:spcAft>
                      </a:pPr>
                      <a:endParaRPr lang="en-GB" sz="18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tc>
                <a:tc>
                  <a:txBody>
                    <a:bodyPr/>
                    <a:lstStyle/>
                    <a:p>
                      <a:pPr algn="r">
                        <a:spcAft>
                          <a:spcPts val="0"/>
                        </a:spcAft>
                      </a:pPr>
                      <a:r>
                        <a:rPr lang="en-US" sz="1700">
                          <a:effectLst/>
                          <a:latin typeface="Arial" panose="020B0604020202020204" pitchFamily="34" charset="0"/>
                          <a:cs typeface="Arial" panose="020B0604020202020204" pitchFamily="34" charset="0"/>
                        </a:rPr>
                        <a:t> </a:t>
                      </a:r>
                      <a:endParaRPr lang="en-GB" sz="17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indent="-1016000" algn="r">
                        <a:lnSpc>
                          <a:spcPts val="850"/>
                        </a:lnSpc>
                        <a:spcBef>
                          <a:spcPts val="900"/>
                        </a:spcBef>
                        <a:spcAft>
                          <a:spcPts val="0"/>
                        </a:spcAft>
                      </a:pPr>
                      <a:r>
                        <a:rPr lang="en-US" sz="1700">
                          <a:effectLst/>
                          <a:latin typeface="Arial" panose="020B0604020202020204" pitchFamily="34" charset="0"/>
                          <a:cs typeface="Arial" panose="020B0604020202020204" pitchFamily="34" charset="0"/>
                        </a:rPr>
                        <a:t>£10,000</a:t>
                      </a:r>
                      <a:endParaRPr lang="en-GB" sz="170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algn="r">
                        <a:spcAft>
                          <a:spcPts val="0"/>
                        </a:spcAft>
                      </a:pPr>
                      <a:r>
                        <a:rPr lang="en-US" sz="1700" dirty="0">
                          <a:effectLst/>
                          <a:latin typeface="Arial" panose="020B0604020202020204" pitchFamily="34" charset="0"/>
                          <a:cs typeface="Arial" panose="020B0604020202020204" pitchFamily="34" charset="0"/>
                        </a:rPr>
                        <a:t> </a:t>
                      </a:r>
                      <a:endParaRPr lang="en-GB" sz="17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gridSpan="2">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£10,000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hMerge="1">
                  <a:txBody>
                    <a:bodyPr/>
                    <a:lstStyle/>
                    <a:p>
                      <a:endParaRPr lang="en-GB"/>
                    </a:p>
                  </a:txBody>
                  <a:tcPr/>
                </a:tc>
                <a:tc>
                  <a:txBody>
                    <a:bodyPr/>
                    <a:lstStyle/>
                    <a:p>
                      <a:pPr algn="r">
                        <a:spcAft>
                          <a:spcPts val="0"/>
                        </a:spcAft>
                      </a:pPr>
                      <a:r>
                        <a:rPr lang="en-US" sz="1700" dirty="0">
                          <a:effectLst/>
                          <a:latin typeface="Arial" panose="020B0604020202020204" pitchFamily="34" charset="0"/>
                          <a:cs typeface="Arial" panose="020B0604020202020204" pitchFamily="34" charset="0"/>
                        </a:rPr>
                        <a:t> </a:t>
                      </a:r>
                      <a:endParaRPr lang="en-GB" sz="17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c>
                  <a:txBody>
                    <a:bodyPr/>
                    <a:lstStyle/>
                    <a:p>
                      <a:pPr indent="-1016000" algn="r">
                        <a:lnSpc>
                          <a:spcPts val="850"/>
                        </a:lnSpc>
                        <a:spcBef>
                          <a:spcPts val="900"/>
                        </a:spcBef>
                        <a:spcAft>
                          <a:spcPts val="0"/>
                        </a:spcAft>
                      </a:pPr>
                      <a:r>
                        <a:rPr lang="en-US" sz="1700" dirty="0">
                          <a:effectLst/>
                          <a:latin typeface="Arial" panose="020B0604020202020204" pitchFamily="34" charset="0"/>
                          <a:cs typeface="Arial" panose="020B0604020202020204" pitchFamily="34" charset="0"/>
                        </a:rPr>
                        <a:t>£13,400</a:t>
                      </a:r>
                      <a:endParaRPr lang="en-GB" sz="1700" dirty="0">
                        <a:effectLst/>
                        <a:latin typeface="Arial" panose="020B0604020202020204" pitchFamily="34" charset="0"/>
                        <a:ea typeface="Segoe UI" panose="020B0502040204020203" pitchFamily="34" charset="0"/>
                        <a:cs typeface="Arial" panose="020B0604020202020204" pitchFamily="34" charset="0"/>
                      </a:endParaRPr>
                    </a:p>
                  </a:txBody>
                  <a:tcPr marL="0" marR="0" marT="108000" marB="0" anchor="ct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522983129"/>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13 – Exam Questions – January 2014</a:t>
            </a:r>
            <a:endParaRPr lang="en-GB" sz="3200" dirty="0"/>
          </a:p>
        </p:txBody>
      </p:sp>
      <p:sp>
        <p:nvSpPr>
          <p:cNvPr id="7" name="Rectangle 6"/>
          <p:cNvSpPr/>
          <p:nvPr/>
        </p:nvSpPr>
        <p:spPr>
          <a:xfrm>
            <a:off x="305525" y="1124744"/>
            <a:ext cx="8586955" cy="5555367"/>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2"/>
              <a:tabLst>
                <a:tab pos="6259116" algn="r"/>
              </a:tabLst>
            </a:pPr>
            <a:r>
              <a:rPr lang="en-US" sz="2000" dirty="0">
                <a:solidFill>
                  <a:srgbClr val="FF0000"/>
                </a:solidFill>
              </a:rPr>
              <a:t>Gemco International is an Indian jewellery exporter. Its budgeted sales for one </a:t>
            </a:r>
            <a:r>
              <a:rPr lang="en-US" sz="2000" dirty="0" smtClean="0">
                <a:solidFill>
                  <a:srgbClr val="FF0000"/>
                </a:solidFill>
              </a:rPr>
              <a:t>month were </a:t>
            </a:r>
            <a:r>
              <a:rPr lang="en-US" sz="2000" dirty="0">
                <a:solidFill>
                  <a:srgbClr val="FF0000"/>
                </a:solidFill>
              </a:rPr>
              <a:t>200 units at Rs 100. Actual sales were 190 units at Rs 110..</a:t>
            </a:r>
            <a:r>
              <a:rPr lang="en-US" sz="2000" dirty="0">
                <a:solidFill>
                  <a:srgbClr val="FF0000"/>
                </a:solidFill>
                <a:latin typeface="Arial" charset="0"/>
              </a:rPr>
              <a:t/>
            </a:r>
            <a:br>
              <a:rPr lang="en-US" sz="2000" dirty="0">
                <a:solidFill>
                  <a:srgbClr val="FF0000"/>
                </a:solidFill>
                <a:latin typeface="Arial" charset="0"/>
              </a:rPr>
            </a:br>
            <a:r>
              <a:rPr lang="en-US" sz="2000" dirty="0">
                <a:solidFill>
                  <a:srgbClr val="FF0000"/>
                </a:solidFill>
                <a:latin typeface="Arial" charset="0"/>
              </a:rPr>
              <a:t>(a) </a:t>
            </a:r>
            <a:r>
              <a:rPr lang="en-US" sz="2000" dirty="0">
                <a:solidFill>
                  <a:srgbClr val="FF0000"/>
                </a:solidFill>
              </a:rPr>
              <a:t>The Finance Department calculated the sales variance </a:t>
            </a:r>
            <a:r>
              <a:rPr lang="en-US" sz="2000" dirty="0" smtClean="0">
                <a:solidFill>
                  <a:srgbClr val="FF0000"/>
                </a:solidFill>
              </a:rPr>
              <a:t>to be </a:t>
            </a:r>
            <a:r>
              <a:rPr lang="en-US" sz="2000" dirty="0" smtClean="0">
                <a:solidFill>
                  <a:srgbClr val="FF0000"/>
                </a:solidFill>
                <a:latin typeface="Arial" charset="0"/>
              </a:rPr>
              <a:t>(</a:t>
            </a:r>
            <a:r>
              <a:rPr lang="en-US" sz="2000" dirty="0">
                <a:solidFill>
                  <a:srgbClr val="FF0000"/>
                </a:solidFill>
                <a:latin typeface="Arial" charset="0"/>
              </a:rPr>
              <a:t>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rPr>
              <a:t>Rs 20 000 </a:t>
            </a:r>
            <a:r>
              <a:rPr lang="en-US" sz="2000" dirty="0" err="1">
                <a:solidFill>
                  <a:srgbClr val="FF0000"/>
                </a:solidFill>
              </a:rPr>
              <a:t>favourable</a:t>
            </a:r>
            <a:endParaRPr lang="en-US" sz="2000" dirty="0">
              <a:solidFill>
                <a:srgbClr val="FF0000"/>
              </a:solidFill>
            </a:endParaRP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Rs </a:t>
            </a:r>
            <a:r>
              <a:rPr lang="en-US" sz="2000" dirty="0">
                <a:solidFill>
                  <a:srgbClr val="FF0000"/>
                </a:solidFill>
              </a:rPr>
              <a:t>20 000 adverse</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Rs </a:t>
            </a:r>
            <a:r>
              <a:rPr lang="en-US" sz="2000" dirty="0">
                <a:solidFill>
                  <a:srgbClr val="FF0000"/>
                </a:solidFill>
              </a:rPr>
              <a:t>900 </a:t>
            </a:r>
            <a:r>
              <a:rPr lang="en-US" sz="2000" dirty="0" err="1">
                <a:solidFill>
                  <a:srgbClr val="FF0000"/>
                </a:solidFill>
              </a:rPr>
              <a:t>favourable</a:t>
            </a:r>
            <a:endParaRPr lang="en-US" sz="2000" dirty="0">
              <a:solidFill>
                <a:srgbClr val="FF0000"/>
              </a:solidFill>
            </a:endParaRP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Rs </a:t>
            </a:r>
            <a:r>
              <a:rPr lang="en-US" sz="2000" dirty="0">
                <a:solidFill>
                  <a:srgbClr val="FF0000"/>
                </a:solidFill>
              </a:rPr>
              <a:t>900 adverse</a:t>
            </a:r>
            <a:r>
              <a:rPr lang="en-US" sz="2000" dirty="0">
                <a:solidFill>
                  <a:srgbClr val="FF0000"/>
                </a:solidFill>
                <a:latin typeface="Arial" charset="0"/>
              </a:rPr>
              <a:t>	(3</a:t>
            </a:r>
            <a:r>
              <a:rPr lang="en-US" sz="2000" dirty="0" smtClean="0">
                <a:solidFill>
                  <a:srgbClr val="FF0000"/>
                </a:solidFill>
                <a:latin typeface="Arial" charset="0"/>
              </a:rPr>
              <a:t>)</a:t>
            </a:r>
          </a:p>
          <a:p>
            <a:pPr marL="461963">
              <a:spcAft>
                <a:spcPts val="300"/>
              </a:spcAft>
              <a:buClr>
                <a:srgbClr val="F79646">
                  <a:lumMod val="50000"/>
                </a:srgbClr>
              </a:buClr>
              <a:tabLst>
                <a:tab pos="6259116" algn="r"/>
              </a:tabLst>
            </a:pPr>
            <a:r>
              <a:rPr lang="en-US" sz="2000" dirty="0" smtClean="0">
                <a:solidFill>
                  <a:srgbClr val="FF0000"/>
                </a:solidFill>
              </a:rPr>
              <a:t>Answer [  ]</a:t>
            </a:r>
            <a:endParaRPr lang="en-US" sz="2000" dirty="0">
              <a:solidFill>
                <a:srgbClr val="FF0000"/>
              </a:solidFill>
              <a:latin typeface="Arial" charset="0"/>
            </a:endParaRPr>
          </a:p>
          <a:p>
            <a:pPr>
              <a:spcAft>
                <a:spcPts val="300"/>
              </a:spcAft>
              <a:buClr>
                <a:srgbClr val="F79646">
                  <a:lumMod val="50000"/>
                </a:srgbClr>
              </a:buClr>
              <a:tabLst>
                <a:tab pos="6259116" algn="r"/>
              </a:tabLst>
            </a:pPr>
            <a:r>
              <a:rPr lang="en-US" sz="2000" dirty="0">
                <a:solidFill>
                  <a:srgbClr val="FF0000"/>
                </a:solidFill>
              </a:rPr>
              <a:t>(b) Explain why this answer is correct. </a:t>
            </a:r>
            <a:r>
              <a:rPr lang="en-US" sz="2000" dirty="0" smtClean="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a:t>
            </a:r>
            <a:r>
              <a:rPr lang="en-US" sz="2000" b="1" dirty="0">
                <a:solidFill>
                  <a:srgbClr val="FF0000"/>
                </a:solidFill>
                <a:latin typeface="Arial" charset="0"/>
              </a:rPr>
              <a:t>Total for Question </a:t>
            </a:r>
            <a:r>
              <a:rPr lang="en-US" sz="2000" b="1" dirty="0" smtClean="0">
                <a:solidFill>
                  <a:srgbClr val="FF0000"/>
                </a:solidFill>
                <a:latin typeface="Arial" charset="0"/>
              </a:rPr>
              <a:t>2 </a:t>
            </a:r>
            <a:r>
              <a:rPr lang="en-US" sz="2000" b="1" dirty="0">
                <a:solidFill>
                  <a:srgbClr val="FF0000"/>
                </a:solidFill>
                <a:latin typeface="Arial" charset="0"/>
              </a:rPr>
              <a:t>= 4 marks)</a:t>
            </a:r>
            <a:endParaRPr lang="en-US" sz="2000" dirty="0">
              <a:solidFill>
                <a:srgbClr val="FF0000"/>
              </a:solidFill>
              <a:latin typeface="Arial" charset="0"/>
            </a:endParaRPr>
          </a:p>
        </p:txBody>
      </p:sp>
      <p:sp>
        <p:nvSpPr>
          <p:cNvPr id="2" name="TextBox 1">
            <a:hlinkClick r:id="rId3" action="ppaction://hlinkfile"/>
          </p:cNvPr>
          <p:cNvSpPr txBox="1"/>
          <p:nvPr/>
        </p:nvSpPr>
        <p:spPr>
          <a:xfrm>
            <a:off x="8388424" y="2636912"/>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08545341"/>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13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860378494"/>
              </p:ext>
            </p:extLst>
          </p:nvPr>
        </p:nvGraphicFramePr>
        <p:xfrm>
          <a:off x="323528" y="1124744"/>
          <a:ext cx="8496944" cy="5472608"/>
        </p:xfrm>
        <a:graphic>
          <a:graphicData uri="http://schemas.openxmlformats.org/drawingml/2006/table">
            <a:tbl>
              <a:tblPr firstRow="1" bandRow="1">
                <a:tableStyleId>{5C22544A-7EE6-4342-B048-85BDC9FD1C3A}</a:tableStyleId>
              </a:tblPr>
              <a:tblGrid>
                <a:gridCol w="792088"/>
                <a:gridCol w="6624736"/>
                <a:gridCol w="1080120"/>
              </a:tblGrid>
              <a:tr h="357124">
                <a:tc>
                  <a:txBody>
                    <a:bodyPr/>
                    <a:lstStyle/>
                    <a:p>
                      <a:r>
                        <a:rPr lang="en-GB" sz="1800" dirty="0" smtClean="0">
                          <a:latin typeface="Arial" panose="020B0604020202020204" pitchFamily="34" charset="0"/>
                          <a:cs typeface="Arial" panose="020B0604020202020204" pitchFamily="34" charset="0"/>
                        </a:rPr>
                        <a:t>2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C (900 </a:t>
                      </a:r>
                      <a:r>
                        <a:rPr kumimoji="0" lang="en-US" sz="1800" b="0" i="0" u="none" strike="noStrike" kern="1200" baseline="0" dirty="0" err="1" smtClean="0">
                          <a:solidFill>
                            <a:schemeClr val="lt1"/>
                          </a:solidFill>
                          <a:latin typeface="Arial" panose="020B0604020202020204" pitchFamily="34" charset="0"/>
                          <a:ea typeface="+mn-ea"/>
                          <a:cs typeface="Arial" panose="020B0604020202020204" pitchFamily="34" charset="0"/>
                        </a:rPr>
                        <a:t>favourable</a:t>
                      </a:r>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	</a:t>
                      </a:r>
                    </a:p>
                  </a:txBody>
                  <a:tcPr marL="68580" marR="68580" marT="34290" marB="34290"/>
                </a:tc>
                <a:tc>
                  <a:txBody>
                    <a:bodyPr/>
                    <a:lstStyle/>
                    <a:p>
                      <a:pPr algn="ctr"/>
                      <a:r>
                        <a:rPr lang="en-GB" sz="18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marL="68580" marR="68580" marT="34290" marB="34290"/>
                </a:tc>
              </a:tr>
              <a:tr h="5115484">
                <a:tc>
                  <a:txBody>
                    <a:bodyPr/>
                    <a:lstStyle/>
                    <a:p>
                      <a:r>
                        <a:rPr lang="en-GB" sz="2000" dirty="0" smtClean="0">
                          <a:latin typeface="Arial" panose="020B0604020202020204" pitchFamily="34" charset="0"/>
                          <a:cs typeface="Arial" panose="020B0604020202020204" pitchFamily="34" charset="0"/>
                        </a:rPr>
                        <a:t>2 (b)</a:t>
                      </a:r>
                      <a:endParaRPr lang="en-GB" sz="2000" dirty="0">
                        <a:latin typeface="Arial" panose="020B0604020202020204" pitchFamily="34" charset="0"/>
                        <a:cs typeface="Arial" panose="020B0604020202020204" pitchFamily="34" charset="0"/>
                      </a:endParaRPr>
                    </a:p>
                  </a:txBody>
                  <a:tcPr marL="68580" marR="68580" marT="34290" marB="34290"/>
                </a:tc>
                <a:tc>
                  <a:txBody>
                    <a:bodyPr/>
                    <a:lstStyle/>
                    <a:p>
                      <a:pPr algn="just">
                        <a:spcAft>
                          <a:spcPts val="600"/>
                        </a:spcAft>
                      </a:pPr>
                      <a:r>
                        <a:rPr lang="en-US" sz="21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GB" sz="2100" b="0" i="0" u="none" strike="noStrike" baseline="0" dirty="0" smtClean="0">
                        <a:solidFill>
                          <a:srgbClr val="000000"/>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r>
                        <a:rPr lang="en-US" sz="2100" b="0" i="0" u="none" strike="noStrike" baseline="0" dirty="0" smtClean="0">
                          <a:solidFill>
                            <a:srgbClr val="000000"/>
                          </a:solidFill>
                          <a:latin typeface="Arial" panose="020B0604020202020204" pitchFamily="34" charset="0"/>
                          <a:cs typeface="Arial" panose="020B0604020202020204" pitchFamily="34" charset="0"/>
                        </a:rPr>
                        <a:t>Definition of sales variance e.g. the difference between a budgeted figure and the actual figure (1 mark) </a:t>
                      </a:r>
                      <a:endParaRPr lang="en-GB" sz="21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GB" sz="2100" b="1" i="0" u="none" strike="noStrike" baseline="0" dirty="0" smtClean="0">
                          <a:solidFill>
                            <a:srgbClr val="000000"/>
                          </a:solidFill>
                          <a:latin typeface="Arial" panose="020B0604020202020204" pitchFamily="34" charset="0"/>
                          <a:cs typeface="Arial" panose="020B0604020202020204" pitchFamily="34" charset="0"/>
                        </a:rPr>
                        <a:t>Definition only = </a:t>
                      </a:r>
                      <a:r>
                        <a:rPr lang="en-GB" sz="2100" b="0" i="0" u="none" strike="noStrike" baseline="0" dirty="0" smtClean="0">
                          <a:solidFill>
                            <a:srgbClr val="000000"/>
                          </a:solidFill>
                          <a:latin typeface="Arial" panose="020B0604020202020204" pitchFamily="34" charset="0"/>
                          <a:cs typeface="Arial" panose="020B0604020202020204" pitchFamily="34" charset="0"/>
                        </a:rPr>
                        <a:t>1 mark </a:t>
                      </a:r>
                    </a:p>
                    <a:p>
                      <a:pPr marL="342900" indent="-342900">
                        <a:spcAft>
                          <a:spcPts val="600"/>
                        </a:spcAft>
                        <a:buFont typeface="Arial" panose="020B0604020202020204" pitchFamily="34" charset="0"/>
                        <a:buChar char="•"/>
                      </a:pPr>
                      <a:r>
                        <a:rPr lang="en-US" sz="2100" b="0" i="0" u="none" strike="noStrike" baseline="0" dirty="0" smtClean="0">
                          <a:solidFill>
                            <a:srgbClr val="000000"/>
                          </a:solidFill>
                          <a:latin typeface="Arial" panose="020B0604020202020204" pitchFamily="34" charset="0"/>
                          <a:cs typeface="Arial" panose="020B0604020202020204" pitchFamily="34" charset="0"/>
                        </a:rPr>
                        <a:t>The budgeted figure was 200 units x 100 Rs = 20 000  </a:t>
                      </a:r>
                      <a:r>
                        <a:rPr lang="en-GB" sz="2100" b="0" i="0" u="none" strike="noStrike" baseline="0" dirty="0" smtClean="0">
                          <a:solidFill>
                            <a:srgbClr val="000000"/>
                          </a:solidFill>
                          <a:latin typeface="Arial" panose="020B0604020202020204" pitchFamily="34" charset="0"/>
                          <a:cs typeface="Arial" panose="020B0604020202020204" pitchFamily="34" charset="0"/>
                        </a:rPr>
                        <a:t>(1 mark) </a:t>
                      </a:r>
                    </a:p>
                    <a:p>
                      <a:pPr marL="342900" indent="-342900">
                        <a:spcAft>
                          <a:spcPts val="600"/>
                        </a:spcAft>
                        <a:buFont typeface="Arial" panose="020B0604020202020204" pitchFamily="34" charset="0"/>
                        <a:buChar char="•"/>
                      </a:pPr>
                      <a:r>
                        <a:rPr lang="en-US" sz="2100" b="0" i="0" u="none" strike="noStrike" baseline="0" dirty="0" smtClean="0">
                          <a:solidFill>
                            <a:srgbClr val="000000"/>
                          </a:solidFill>
                          <a:latin typeface="Arial" panose="020B0604020202020204" pitchFamily="34" charset="0"/>
                          <a:cs typeface="Arial" panose="020B0604020202020204" pitchFamily="34" charset="0"/>
                        </a:rPr>
                        <a:t>The actual sales were 190 units x 110 Rs = 20 900  </a:t>
                      </a:r>
                      <a:r>
                        <a:rPr lang="en-GB" sz="2100" b="0" i="0" u="none" strike="noStrike" baseline="0" dirty="0" smtClean="0">
                          <a:solidFill>
                            <a:srgbClr val="000000"/>
                          </a:solidFill>
                          <a:latin typeface="Arial" panose="020B0604020202020204" pitchFamily="34" charset="0"/>
                          <a:cs typeface="Arial" panose="020B0604020202020204" pitchFamily="34" charset="0"/>
                        </a:rPr>
                        <a:t>(1 mark) </a:t>
                      </a:r>
                    </a:p>
                    <a:p>
                      <a:pPr marL="342900" indent="-342900">
                        <a:spcAft>
                          <a:spcPts val="600"/>
                        </a:spcAft>
                        <a:buFont typeface="Arial" panose="020B0604020202020204" pitchFamily="34" charset="0"/>
                        <a:buChar char="•"/>
                      </a:pPr>
                      <a:r>
                        <a:rPr lang="fr-FR" sz="2100" b="0" i="0" u="none" strike="noStrike" baseline="0" dirty="0" smtClean="0">
                          <a:solidFill>
                            <a:srgbClr val="000000"/>
                          </a:solidFill>
                          <a:latin typeface="Arial" panose="020B0604020202020204" pitchFamily="34" charset="0"/>
                          <a:cs typeface="Arial" panose="020B0604020202020204" pitchFamily="34" charset="0"/>
                        </a:rPr>
                        <a:t>20 900 – 20 000 = 900 </a:t>
                      </a:r>
                      <a:r>
                        <a:rPr lang="fr-FR" sz="2100" b="0" i="0" u="none" strike="noStrike" baseline="0" dirty="0" err="1" smtClean="0">
                          <a:solidFill>
                            <a:srgbClr val="000000"/>
                          </a:solidFill>
                          <a:latin typeface="Arial" panose="020B0604020202020204" pitchFamily="34" charset="0"/>
                          <a:cs typeface="Arial" panose="020B0604020202020204" pitchFamily="34" charset="0"/>
                        </a:rPr>
                        <a:t>favourable</a:t>
                      </a:r>
                      <a:r>
                        <a:rPr lang="fr-FR" sz="2100" b="0" i="0" u="none" strike="noStrike" baseline="0" dirty="0" smtClean="0">
                          <a:solidFill>
                            <a:srgbClr val="000000"/>
                          </a:solidFill>
                          <a:latin typeface="Arial" panose="020B0604020202020204" pitchFamily="34" charset="0"/>
                          <a:cs typeface="Arial" panose="020B0604020202020204" pitchFamily="34" charset="0"/>
                        </a:rPr>
                        <a:t> (1 mark) </a:t>
                      </a:r>
                      <a:endParaRPr lang="en-GB" sz="2100" b="0" i="0" u="none" strike="noStrike" baseline="0" dirty="0" smtClean="0">
                        <a:solidFill>
                          <a:srgbClr val="000000"/>
                        </a:solidFill>
                        <a:latin typeface="Arial" panose="020B0604020202020204" pitchFamily="34" charset="0"/>
                        <a:cs typeface="Arial" panose="020B0604020202020204" pitchFamily="34" charset="0"/>
                      </a:endParaRPr>
                    </a:p>
                    <a:p>
                      <a:pPr>
                        <a:spcAft>
                          <a:spcPts val="600"/>
                        </a:spcAft>
                      </a:pPr>
                      <a:r>
                        <a:rPr lang="en-US" sz="2100" b="0" i="0" u="none" strike="noStrike" baseline="0" dirty="0" smtClean="0">
                          <a:solidFill>
                            <a:srgbClr val="000000"/>
                          </a:solidFill>
                          <a:latin typeface="Arial" panose="020B0604020202020204" pitchFamily="34" charset="0"/>
                          <a:cs typeface="Arial" panose="020B0604020202020204" pitchFamily="34" charset="0"/>
                        </a:rPr>
                        <a:t>Any acceptable calculation method that shows selective knowledge/understanding. </a:t>
                      </a:r>
                    </a:p>
                    <a:p>
                      <a:pPr>
                        <a:spcAft>
                          <a:spcPts val="600"/>
                        </a:spcAft>
                      </a:pPr>
                      <a:r>
                        <a:rPr lang="en-US" sz="2100" b="1" i="0" u="none" strike="noStrike" baseline="0" dirty="0" smtClean="0">
                          <a:solidFill>
                            <a:srgbClr val="000000"/>
                          </a:solidFill>
                          <a:latin typeface="Arial" panose="020B0604020202020204" pitchFamily="34" charset="0"/>
                          <a:cs typeface="Arial" panose="020B0604020202020204" pitchFamily="34" charset="0"/>
                        </a:rPr>
                        <a:t>N.B. up to 2 marks out of 3 may be gained for part (b) if part (a) is incorrect. </a:t>
                      </a:r>
                      <a:r>
                        <a:rPr lang="en-US" sz="1400" b="0" i="0" u="none" strike="noStrike" baseline="0" dirty="0" smtClean="0">
                          <a:solidFill>
                            <a:srgbClr val="000000"/>
                          </a:solidFill>
                          <a:latin typeface="Verdana" panose="020B0604030504040204" pitchFamily="34" charset="0"/>
                        </a:rPr>
                        <a:t>	</a:t>
                      </a: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028384" y="1507431"/>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60114104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13 – Exam Questions – January 2015</a:t>
            </a:r>
            <a:endParaRPr lang="en-GB" sz="3200" dirty="0"/>
          </a:p>
        </p:txBody>
      </p:sp>
      <p:sp>
        <p:nvSpPr>
          <p:cNvPr id="7" name="Rectangle 6"/>
          <p:cNvSpPr/>
          <p:nvPr/>
        </p:nvSpPr>
        <p:spPr>
          <a:xfrm>
            <a:off x="305525" y="1124744"/>
            <a:ext cx="8586955" cy="5555367"/>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3"/>
              <a:tabLst>
                <a:tab pos="6259116" algn="r"/>
              </a:tabLst>
            </a:pPr>
            <a:r>
              <a:rPr lang="en-US" sz="2000" dirty="0">
                <a:solidFill>
                  <a:srgbClr val="FF0000"/>
                </a:solidFill>
              </a:rPr>
              <a:t>The City Council of Kingston in New York decided to use a zero-based </a:t>
            </a:r>
            <a:r>
              <a:rPr lang="en-US" sz="2000" dirty="0" smtClean="0">
                <a:solidFill>
                  <a:srgbClr val="FF0000"/>
                </a:solidFill>
              </a:rPr>
              <a:t>budgeting system </a:t>
            </a:r>
            <a:r>
              <a:rPr lang="en-US" sz="2000" dirty="0">
                <a:solidFill>
                  <a:srgbClr val="FF0000"/>
                </a:solidFill>
              </a:rPr>
              <a:t>for the first time for the financial year 2014–2015...</a:t>
            </a:r>
            <a:r>
              <a:rPr lang="en-US" sz="2000" dirty="0">
                <a:solidFill>
                  <a:srgbClr val="FF0000"/>
                </a:solidFill>
                <a:latin typeface="Arial" charset="0"/>
              </a:rPr>
              <a:t/>
            </a:r>
            <a:br>
              <a:rPr lang="en-US" sz="2000" dirty="0">
                <a:solidFill>
                  <a:srgbClr val="FF0000"/>
                </a:solidFill>
                <a:latin typeface="Arial" charset="0"/>
              </a:rPr>
            </a:br>
            <a:r>
              <a:rPr lang="en-US" sz="2000" dirty="0">
                <a:solidFill>
                  <a:srgbClr val="FF0000"/>
                </a:solidFill>
                <a:latin typeface="Arial" charset="0"/>
              </a:rPr>
              <a:t>(a) </a:t>
            </a:r>
            <a:r>
              <a:rPr lang="en-US" sz="2000" dirty="0">
                <a:solidFill>
                  <a:srgbClr val="FF0000"/>
                </a:solidFill>
              </a:rPr>
              <a:t>The Finance Department calculated the sales variance </a:t>
            </a:r>
            <a:r>
              <a:rPr lang="en-US" sz="2000" dirty="0" smtClean="0">
                <a:solidFill>
                  <a:srgbClr val="FF0000"/>
                </a:solidFill>
              </a:rPr>
              <a:t>to be </a:t>
            </a:r>
            <a:r>
              <a:rPr lang="en-US" sz="2000" dirty="0" smtClean="0">
                <a:solidFill>
                  <a:srgbClr val="FF0000"/>
                </a:solidFill>
                <a:latin typeface="Arial" charset="0"/>
              </a:rPr>
              <a:t>(</a:t>
            </a:r>
            <a:r>
              <a:rPr lang="en-US" sz="2000" dirty="0">
                <a:solidFill>
                  <a:srgbClr val="FF0000"/>
                </a:solidFill>
                <a:latin typeface="Arial" charset="0"/>
              </a:rPr>
              <a:t>1)</a:t>
            </a: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rPr>
              <a:t>efficient in allocating resources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a </a:t>
            </a:r>
            <a:r>
              <a:rPr lang="en-US" sz="2000" dirty="0">
                <a:solidFill>
                  <a:srgbClr val="FF0000"/>
                </a:solidFill>
              </a:rPr>
              <a:t>quick method of budgeting</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produced </a:t>
            </a:r>
            <a:r>
              <a:rPr lang="en-US" sz="2000" dirty="0">
                <a:solidFill>
                  <a:srgbClr val="FF0000"/>
                </a:solidFill>
              </a:rPr>
              <a:t>by an accountant</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based </a:t>
            </a:r>
            <a:r>
              <a:rPr lang="en-US" sz="2000" dirty="0">
                <a:solidFill>
                  <a:srgbClr val="FF0000"/>
                </a:solidFill>
              </a:rPr>
              <a:t>on previous </a:t>
            </a:r>
            <a:r>
              <a:rPr lang="en-US" sz="2000" dirty="0" smtClean="0">
                <a:solidFill>
                  <a:srgbClr val="FF0000"/>
                </a:solidFill>
              </a:rPr>
              <a:t>data</a:t>
            </a:r>
            <a:endParaRPr lang="en-US" sz="2000" dirty="0" smtClean="0">
              <a:solidFill>
                <a:srgbClr val="FF0000"/>
              </a:solidFill>
              <a:latin typeface="Arial" charset="0"/>
            </a:endParaRPr>
          </a:p>
          <a:p>
            <a:pPr marL="461963">
              <a:spcAft>
                <a:spcPts val="300"/>
              </a:spcAft>
              <a:buClr>
                <a:srgbClr val="F79646">
                  <a:lumMod val="50000"/>
                </a:srgbClr>
              </a:buClr>
              <a:tabLst>
                <a:tab pos="6259116" algn="r"/>
              </a:tabLst>
            </a:pPr>
            <a:r>
              <a:rPr lang="en-US" sz="2000" dirty="0" smtClean="0">
                <a:solidFill>
                  <a:srgbClr val="FF0000"/>
                </a:solidFill>
              </a:rPr>
              <a:t>Answer [  ]</a:t>
            </a:r>
            <a:endParaRPr lang="en-US" sz="2000" dirty="0" smtClean="0">
              <a:solidFill>
                <a:srgbClr val="FF0000"/>
              </a:solidFill>
              <a:latin typeface="Arial" charset="0"/>
            </a:endParaRPr>
          </a:p>
          <a:p>
            <a:pPr>
              <a:spcAft>
                <a:spcPts val="300"/>
              </a:spcAft>
              <a:buClr>
                <a:srgbClr val="F79646">
                  <a:lumMod val="50000"/>
                </a:srgbClr>
              </a:buClr>
              <a:tabLst>
                <a:tab pos="6259116" algn="r"/>
              </a:tabLst>
            </a:pPr>
            <a:r>
              <a:rPr lang="en-US" sz="2000" dirty="0" smtClean="0">
                <a:solidFill>
                  <a:srgbClr val="FF0000"/>
                </a:solidFill>
              </a:rPr>
              <a:t>(b) Explain why this answer is correct.	(3)</a:t>
            </a:r>
            <a:br>
              <a:rPr lang="en-US" sz="2000" dirty="0" smtClean="0">
                <a:solidFill>
                  <a:srgbClr val="FF0000"/>
                </a:solidFill>
              </a:rPr>
            </a:b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(Total for Question 3 = 4 marks)</a:t>
            </a:r>
            <a:endParaRPr lang="en-US" sz="2000" dirty="0">
              <a:solidFill>
                <a:srgbClr val="FF0000"/>
              </a:solidFill>
              <a:latin typeface="Arial" charset="0"/>
            </a:endParaRPr>
          </a:p>
        </p:txBody>
      </p:sp>
      <p:sp>
        <p:nvSpPr>
          <p:cNvPr id="4" name="TextBox 3">
            <a:hlinkClick r:id="rId3" action="ppaction://hlinkfile"/>
          </p:cNvPr>
          <p:cNvSpPr txBox="1"/>
          <p:nvPr/>
        </p:nvSpPr>
        <p:spPr>
          <a:xfrm>
            <a:off x="8388424" y="2636912"/>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448948048"/>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3600" dirty="0" smtClean="0"/>
              <a:t>13 </a:t>
            </a:r>
            <a:r>
              <a:rPr lang="en-GB" sz="3600" dirty="0"/>
              <a:t>– Exam Questions – January </a:t>
            </a:r>
            <a:r>
              <a:rPr lang="en-GB" sz="3600" dirty="0" smtClean="0"/>
              <a:t>2014</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602685832"/>
              </p:ext>
            </p:extLst>
          </p:nvPr>
        </p:nvGraphicFramePr>
        <p:xfrm>
          <a:off x="323528" y="1124744"/>
          <a:ext cx="8496944" cy="5486400"/>
        </p:xfrm>
        <a:graphic>
          <a:graphicData uri="http://schemas.openxmlformats.org/drawingml/2006/table">
            <a:tbl>
              <a:tblPr firstRow="1" bandRow="1">
                <a:tableStyleId>{5C22544A-7EE6-4342-B048-85BDC9FD1C3A}</a:tableStyleId>
              </a:tblPr>
              <a:tblGrid>
                <a:gridCol w="648072"/>
                <a:gridCol w="6984776"/>
                <a:gridCol w="864096"/>
              </a:tblGrid>
              <a:tr h="328930">
                <a:tc>
                  <a:txBody>
                    <a:bodyPr/>
                    <a:lstStyle/>
                    <a:p>
                      <a:r>
                        <a:rPr lang="en-GB" sz="1800" dirty="0" smtClean="0">
                          <a:latin typeface="Arial" panose="020B0604020202020204" pitchFamily="34" charset="0"/>
                          <a:cs typeface="Arial" panose="020B0604020202020204" pitchFamily="34" charset="0"/>
                        </a:rPr>
                        <a:t>3 (a)</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r>
                        <a:rPr kumimoji="0" lang="en-US" sz="1800" b="0" i="0" u="none" strike="noStrike" kern="1200" baseline="0" dirty="0" smtClean="0">
                          <a:solidFill>
                            <a:schemeClr val="lt1"/>
                          </a:solidFill>
                          <a:latin typeface="Arial" panose="020B0604020202020204" pitchFamily="34" charset="0"/>
                          <a:ea typeface="+mn-ea"/>
                          <a:cs typeface="Arial" panose="020B0604020202020204" pitchFamily="34" charset="0"/>
                        </a:rPr>
                        <a:t>Answer: A (efficient in allocating resources)	</a:t>
                      </a:r>
                    </a:p>
                  </a:txBody>
                  <a:tcPr marL="68580" marR="68580" marT="34290" marB="34290"/>
                </a:tc>
                <a:tc>
                  <a:txBody>
                    <a:bodyPr/>
                    <a:lstStyle/>
                    <a:p>
                      <a:pPr algn="ctr"/>
                      <a:r>
                        <a:rPr lang="en-GB" sz="18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marL="68580" marR="68580" marT="34290" marB="34290"/>
                </a:tc>
              </a:tr>
              <a:tr h="4711630">
                <a:tc>
                  <a:txBody>
                    <a:bodyPr/>
                    <a:lstStyle/>
                    <a:p>
                      <a:r>
                        <a:rPr lang="en-GB" sz="1800" dirty="0" smtClean="0">
                          <a:latin typeface="Arial" panose="020B0604020202020204" pitchFamily="34" charset="0"/>
                          <a:cs typeface="Arial" panose="020B0604020202020204" pitchFamily="34" charset="0"/>
                        </a:rPr>
                        <a:t>3 (b)</a:t>
                      </a:r>
                      <a:endParaRPr lang="en-GB" sz="1800" dirty="0">
                        <a:latin typeface="Arial" panose="020B0604020202020204" pitchFamily="34" charset="0"/>
                        <a:cs typeface="Arial" panose="020B0604020202020204" pitchFamily="34" charset="0"/>
                      </a:endParaRPr>
                    </a:p>
                  </a:txBody>
                  <a:tcPr marL="68580" marR="68580" marT="34290" marB="34290"/>
                </a:tc>
                <a:tc>
                  <a:txBody>
                    <a:bodyPr/>
                    <a:lstStyle/>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Explain why this answer is correct: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Definition of zero-based budgeting e.g. a method of budgeting in which all expenses must be justified for each new period by the manager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Managers must bid and justify their budgets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This forces managers to examine all their costs for the current year which should lead to a more efficient allocation of resources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GB"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Alternatively, up to two of the marks above can be achieved by explaining (not defining) distracters, for example: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B is wrong because zero-based budgeting can be very time consuming to examine every cost each year rather than basing it on previous budgets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C is wrong because zero-based budgeting is produced by individual managers of each department not by an accountant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marL="285750" indent="-285750" algn="l">
                        <a:spcAft>
                          <a:spcPts val="600"/>
                        </a:spcAft>
                        <a:buFont typeface="Arial" panose="020B0604020202020204" pitchFamily="34" charset="0"/>
                        <a:buChar char="•"/>
                      </a:pPr>
                      <a:r>
                        <a:rPr lang="en-US" sz="1600" b="0" i="0" u="none" strike="noStrike" baseline="0" dirty="0" smtClean="0">
                          <a:solidFill>
                            <a:srgbClr val="000000"/>
                          </a:solidFill>
                          <a:latin typeface="Arial" panose="020B0604020202020204" pitchFamily="34" charset="0"/>
                          <a:cs typeface="Arial" panose="020B0604020202020204" pitchFamily="34" charset="0"/>
                        </a:rPr>
                        <a:t>D is wrong because zero-based budgeting does not use any historical data which is used in historical based budgeting </a:t>
                      </a:r>
                      <a:r>
                        <a:rPr lang="en-US" sz="1600" b="1" i="0" u="none" strike="noStrike" baseline="0" dirty="0" smtClean="0">
                          <a:solidFill>
                            <a:srgbClr val="000000"/>
                          </a:solidFill>
                          <a:latin typeface="Arial" panose="020B0604020202020204" pitchFamily="34" charset="0"/>
                          <a:cs typeface="Arial" panose="020B0604020202020204" pitchFamily="34" charset="0"/>
                        </a:rPr>
                        <a:t>(1)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600" b="0" i="0" u="none" strike="noStrike" baseline="0" dirty="0" smtClean="0">
                          <a:solidFill>
                            <a:srgbClr val="000000"/>
                          </a:solidFill>
                          <a:latin typeface="Arial" panose="020B0604020202020204" pitchFamily="34" charset="0"/>
                          <a:cs typeface="Arial" panose="020B0604020202020204" pitchFamily="34" charset="0"/>
                        </a:rPr>
                        <a:t>Any acceptable answer that shows selective knowledge/understanding/application and/or development. </a:t>
                      </a:r>
                    </a:p>
                    <a:p>
                      <a:pPr algn="l">
                        <a:spcAft>
                          <a:spcPts val="600"/>
                        </a:spcAft>
                      </a:pPr>
                      <a:r>
                        <a:rPr lang="en-US" sz="1600" b="1" i="0" u="none" strike="noStrike" baseline="0" dirty="0" smtClean="0">
                          <a:solidFill>
                            <a:srgbClr val="000000"/>
                          </a:solidFill>
                          <a:latin typeface="Arial" panose="020B0604020202020204" pitchFamily="34" charset="0"/>
                          <a:cs typeface="Arial" panose="020B0604020202020204" pitchFamily="34" charset="0"/>
                        </a:rPr>
                        <a:t>N.B. up to 2 out of 3 may be gained for part (b) if part (a) is incorrect. </a:t>
                      </a:r>
                      <a:endParaRPr lang="en-US" sz="1600" b="0" i="0" u="none" strike="noStrike" baseline="0" dirty="0" smtClean="0">
                        <a:solidFill>
                          <a:srgbClr val="000000"/>
                        </a:solidFill>
                        <a:latin typeface="Arial" panose="020B0604020202020204" pitchFamily="34" charset="0"/>
                        <a:cs typeface="Arial" panose="020B0604020202020204" pitchFamily="34" charset="0"/>
                      </a:endParaRPr>
                    </a:p>
                  </a:txBody>
                  <a:tcPr marL="68580" marR="68580" marT="34290" marB="34290"/>
                </a:tc>
                <a:tc>
                  <a:txBody>
                    <a:bodyPr/>
                    <a:lstStyle/>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1-3 marks</a:t>
                      </a:r>
                    </a:p>
                    <a:p>
                      <a:pPr algn="ctr"/>
                      <a:endParaRPr lang="en-GB" sz="1800" dirty="0" smtClean="0">
                        <a:latin typeface="Arial" panose="020B0604020202020204" pitchFamily="34" charset="0"/>
                        <a:cs typeface="Arial" panose="020B0604020202020204" pitchFamily="34" charset="0"/>
                      </a:endParaRPr>
                    </a:p>
                    <a:p>
                      <a:pPr algn="ctr"/>
                      <a:endParaRPr lang="en-IE"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Total 4</a:t>
                      </a:r>
                      <a:r>
                        <a:rPr lang="en-GB" sz="1800" baseline="0" dirty="0" smtClean="0">
                          <a:latin typeface="Arial" panose="020B0604020202020204" pitchFamily="34" charset="0"/>
                          <a:cs typeface="Arial" panose="020B0604020202020204" pitchFamily="34" charset="0"/>
                        </a:rPr>
                        <a:t> marks</a:t>
                      </a:r>
                      <a:endParaRPr lang="en-GB" sz="1800" dirty="0" smtClean="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5" name="TextBox 4">
            <a:hlinkClick r:id="rId3" action="ppaction://hlinkfile"/>
          </p:cNvPr>
          <p:cNvSpPr txBox="1"/>
          <p:nvPr/>
        </p:nvSpPr>
        <p:spPr>
          <a:xfrm>
            <a:off x="8172400" y="1507431"/>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128418865"/>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5135" y="1091783"/>
            <a:ext cx="8555337" cy="5478423"/>
          </a:xfrm>
          <a:prstGeom prst="rect">
            <a:avLst/>
          </a:prstGeom>
        </p:spPr>
        <p:txBody>
          <a:bodyPr wrap="square">
            <a:spAutoFit/>
          </a:bodyPr>
          <a:lstStyle/>
          <a:p>
            <a:pPr marL="457200" indent="-457200">
              <a:spcAft>
                <a:spcPts val="400"/>
              </a:spcAft>
              <a:buClr>
                <a:srgbClr val="F79646">
                  <a:lumMod val="50000"/>
                </a:srgbClr>
              </a:buClr>
              <a:buFont typeface="+mj-lt"/>
              <a:buAutoNum type="arabicPeriod" startAt="8"/>
              <a:tabLst>
                <a:tab pos="8345488" algn="r"/>
              </a:tabLst>
            </a:pPr>
            <a:r>
              <a:rPr lang="en-US" sz="2000" dirty="0">
                <a:solidFill>
                  <a:srgbClr val="FF0000"/>
                </a:solidFill>
              </a:rPr>
              <a:t>(a) Analyse why it might be difficult to estimate future sales for </a:t>
            </a:r>
            <a:r>
              <a:rPr lang="en-US" sz="2000" dirty="0" smtClean="0">
                <a:solidFill>
                  <a:srgbClr val="FF0000"/>
                </a:solidFill>
              </a:rPr>
              <a:t>MUFC. </a:t>
            </a:r>
            <a:r>
              <a:rPr lang="en-US" sz="2000" dirty="0">
                <a:solidFill>
                  <a:srgbClr val="FF0000"/>
                </a:solidFill>
                <a:latin typeface="Arial" charset="0"/>
              </a:rPr>
              <a:t>	(6)</a:t>
            </a:r>
          </a:p>
          <a:p>
            <a:pPr fontAlgn="base">
              <a:spcBef>
                <a:spcPct val="0"/>
              </a:spcBef>
              <a:spcAft>
                <a:spcPts val="400"/>
              </a:spcAft>
              <a:buClr>
                <a:srgbClr val="F79646">
                  <a:lumMod val="50000"/>
                </a:srgbClr>
              </a:buClr>
              <a:tabLst>
                <a:tab pos="8345488" algn="r"/>
              </a:tabLst>
            </a:pPr>
            <a:r>
              <a:rPr lang="en-US" sz="2000" dirty="0">
                <a:solidFill>
                  <a:srgbClr val="FF0000"/>
                </a:solidFill>
                <a:latin typeface="Arial" charset="0"/>
              </a:rPr>
              <a:t>_________________________________________________________________________________________________________________________________________________________________________________</a:t>
            </a:r>
          </a:p>
          <a:p>
            <a:pPr fontAlgn="base">
              <a:spcBef>
                <a:spcPct val="0"/>
              </a:spcBef>
              <a:spcAft>
                <a:spcPts val="400"/>
              </a:spcAft>
              <a:buClr>
                <a:srgbClr val="F79646">
                  <a:lumMod val="50000"/>
                </a:srgbClr>
              </a:buClr>
              <a:tabLst>
                <a:tab pos="8345488" algn="r"/>
              </a:tabLst>
            </a:pPr>
            <a:r>
              <a:rPr lang="en-US" sz="2000" dirty="0">
                <a:solidFill>
                  <a:srgbClr val="FF0000"/>
                </a:solidFill>
                <a:latin typeface="Arial" charset="0"/>
              </a:rPr>
              <a:t>_________________________________________________________________________________________________________________________________________________________________________________ _________________________________________________________________________________________________________________________________________________________________________________ _________________________________________________________________________________________________________________________________________________________________________________</a:t>
            </a:r>
          </a:p>
          <a:p>
            <a:pPr fontAlgn="base">
              <a:spcBef>
                <a:spcPct val="0"/>
              </a:spcBef>
              <a:spcAft>
                <a:spcPts val="400"/>
              </a:spcAft>
              <a:buClr>
                <a:srgbClr val="F79646">
                  <a:lumMod val="50000"/>
                </a:srgbClr>
              </a:buClr>
              <a:tabLst>
                <a:tab pos="8345488" algn="r"/>
              </a:tabLst>
            </a:pPr>
            <a:r>
              <a:rPr lang="en-US" sz="2000" dirty="0">
                <a:solidFill>
                  <a:srgbClr val="FF0000"/>
                </a:solidFill>
                <a:latin typeface="Arial" charset="0"/>
              </a:rPr>
              <a:t>_______________________________________________________________________________________________________________________________________________________(Total for Question 8 = 12 marks)</a:t>
            </a:r>
          </a:p>
        </p:txBody>
      </p:sp>
      <p:sp>
        <p:nvSpPr>
          <p:cNvPr id="6" name="Title 1"/>
          <p:cNvSpPr>
            <a:spLocks noGrp="1"/>
          </p:cNvSpPr>
          <p:nvPr>
            <p:ph type="title"/>
          </p:nvPr>
        </p:nvSpPr>
        <p:spPr>
          <a:xfrm>
            <a:off x="35496" y="72008"/>
            <a:ext cx="7704856" cy="548680"/>
          </a:xfrm>
        </p:spPr>
        <p:txBody>
          <a:bodyPr>
            <a:noAutofit/>
          </a:bodyPr>
          <a:lstStyle/>
          <a:p>
            <a:r>
              <a:rPr lang="en-GB" sz="4000" dirty="0"/>
              <a:t>7</a:t>
            </a:r>
            <a:r>
              <a:rPr lang="en-GB" sz="4000" dirty="0" smtClean="0"/>
              <a:t> – Exam Questions – January 2014</a:t>
            </a:r>
            <a:endParaRPr lang="en-GB" sz="3600" dirty="0"/>
          </a:p>
        </p:txBody>
      </p:sp>
      <p:sp>
        <p:nvSpPr>
          <p:cNvPr id="7" name="TextBox 6">
            <a:hlinkClick r:id="rId3" action="ppaction://hlinkfile"/>
          </p:cNvPr>
          <p:cNvSpPr txBox="1"/>
          <p:nvPr/>
        </p:nvSpPr>
        <p:spPr>
          <a:xfrm>
            <a:off x="8388424" y="3379639"/>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343358165"/>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a:t>3</a:t>
            </a:r>
            <a:r>
              <a:rPr lang="en-GB" sz="4000" dirty="0" smtClean="0"/>
              <a:t> – Exam Questions – January 2014</a:t>
            </a:r>
            <a:endParaRPr lang="en-GB" sz="3600" dirty="0"/>
          </a:p>
        </p:txBody>
      </p:sp>
      <p:graphicFrame>
        <p:nvGraphicFramePr>
          <p:cNvPr id="4" name="Table 3"/>
          <p:cNvGraphicFramePr>
            <a:graphicFrameLocks noGrp="1"/>
          </p:cNvGraphicFramePr>
          <p:nvPr>
            <p:extLst>
              <p:ext uri="{D42A27DB-BD31-4B8C-83A1-F6EECF244321}">
                <p14:modId xmlns:p14="http://schemas.microsoft.com/office/powerpoint/2010/main" val="2305116127"/>
              </p:ext>
            </p:extLst>
          </p:nvPr>
        </p:nvGraphicFramePr>
        <p:xfrm>
          <a:off x="251520" y="1052736"/>
          <a:ext cx="8640960" cy="5364480"/>
        </p:xfrm>
        <a:graphic>
          <a:graphicData uri="http://schemas.openxmlformats.org/drawingml/2006/table">
            <a:tbl>
              <a:tblPr firstRow="1" bandRow="1">
                <a:tableStyleId>{5C22544A-7EE6-4342-B048-85BDC9FD1C3A}</a:tableStyleId>
              </a:tblPr>
              <a:tblGrid>
                <a:gridCol w="1008112"/>
                <a:gridCol w="6768752"/>
                <a:gridCol w="864096"/>
              </a:tblGrid>
              <a:tr h="370840">
                <a:tc>
                  <a:txBody>
                    <a:bodyPr/>
                    <a:lstStyle/>
                    <a:p>
                      <a:pPr algn="l"/>
                      <a:r>
                        <a:rPr lang="en-GB" sz="1400" dirty="0" smtClean="0">
                          <a:latin typeface="Arial" panose="020B0604020202020204" pitchFamily="34" charset="0"/>
                          <a:cs typeface="Arial" panose="020B0604020202020204" pitchFamily="34" charset="0"/>
                        </a:rPr>
                        <a:t>Question Number</a:t>
                      </a:r>
                      <a:endParaRPr lang="en-GB" sz="1400" dirty="0">
                        <a:latin typeface="Arial" panose="020B0604020202020204" pitchFamily="34" charset="0"/>
                        <a:cs typeface="Arial" panose="020B0604020202020204" pitchFamily="34" charset="0"/>
                      </a:endParaRPr>
                    </a:p>
                  </a:txBody>
                  <a:tcPr/>
                </a:tc>
                <a:tc>
                  <a:txBody>
                    <a:bodyPr/>
                    <a:lstStyle/>
                    <a:p>
                      <a:pPr algn="l"/>
                      <a:r>
                        <a:rPr lang="en-GB" sz="1400" b="1" dirty="0" smtClean="0">
                          <a:latin typeface="Arial" panose="020B0604020202020204" pitchFamily="34" charset="0"/>
                          <a:cs typeface="Arial" panose="020B0604020202020204" pitchFamily="34" charset="0"/>
                        </a:rPr>
                        <a:t>Question</a:t>
                      </a:r>
                      <a:endParaRPr lang="en-GB" sz="1400" b="1" dirty="0">
                        <a:latin typeface="Arial" panose="020B0604020202020204" pitchFamily="34" charset="0"/>
                        <a:cs typeface="Arial" panose="020B0604020202020204" pitchFamily="34" charset="0"/>
                      </a:endParaRPr>
                    </a:p>
                  </a:txBody>
                  <a:tcPr/>
                </a:tc>
                <a:tc>
                  <a:txBody>
                    <a:bodyPr/>
                    <a:lstStyle/>
                    <a:p>
                      <a:pPr algn="l"/>
                      <a:r>
                        <a:rPr lang="en-GB" sz="1400" dirty="0" smtClean="0">
                          <a:latin typeface="Arial" panose="020B0604020202020204" pitchFamily="34" charset="0"/>
                          <a:cs typeface="Arial" panose="020B0604020202020204" pitchFamily="34" charset="0"/>
                        </a:rPr>
                        <a:t>Marks</a:t>
                      </a:r>
                    </a:p>
                  </a:txBody>
                  <a:tcPr/>
                </a:tc>
              </a:tr>
              <a:tr h="370840">
                <a:tc>
                  <a:txBody>
                    <a:bodyPr/>
                    <a:lstStyle/>
                    <a:p>
                      <a:pPr algn="l"/>
                      <a:r>
                        <a:rPr lang="en-GB" sz="1800" dirty="0" smtClean="0">
                          <a:latin typeface="Arial" panose="020B0604020202020204" pitchFamily="34" charset="0"/>
                          <a:cs typeface="Arial" panose="020B0604020202020204" pitchFamily="34" charset="0"/>
                        </a:rPr>
                        <a:t>8</a:t>
                      </a:r>
                      <a:r>
                        <a:rPr lang="en-GB" sz="1800" baseline="0" dirty="0" smtClean="0">
                          <a:latin typeface="Arial" panose="020B0604020202020204" pitchFamily="34" charset="0"/>
                          <a:cs typeface="Arial" panose="020B0604020202020204" pitchFamily="34" charset="0"/>
                        </a:rPr>
                        <a:t> (b)</a:t>
                      </a:r>
                      <a:endParaRPr lang="en-GB" sz="1800" dirty="0">
                        <a:latin typeface="Arial" panose="020B0604020202020204" pitchFamily="34" charset="0"/>
                        <a:cs typeface="Arial" panose="020B0604020202020204" pitchFamily="34" charset="0"/>
                      </a:endParaRPr>
                    </a:p>
                  </a:txBody>
                  <a:tcPr/>
                </a:tc>
                <a:tc>
                  <a:txBody>
                    <a:bodyPr/>
                    <a:lstStyle/>
                    <a:p>
                      <a:pPr algn="l"/>
                      <a:r>
                        <a:rPr lang="en-US" sz="1800" b="0" dirty="0" smtClean="0">
                          <a:latin typeface="Arial" panose="020B0604020202020204" pitchFamily="34" charset="0"/>
                          <a:cs typeface="Arial" panose="020B0604020202020204" pitchFamily="34" charset="0"/>
                        </a:rPr>
                        <a:t>Analyse why it might be difficult to estimate future sales for MUFC.</a:t>
                      </a:r>
                      <a:endParaRPr lang="en-GB" sz="1800" b="0" dirty="0">
                        <a:latin typeface="Arial" panose="020B0604020202020204" pitchFamily="34" charset="0"/>
                        <a:cs typeface="Arial" panose="020B0604020202020204" pitchFamily="34" charset="0"/>
                      </a:endParaRPr>
                    </a:p>
                  </a:txBody>
                  <a:tcPr/>
                </a:tc>
                <a:tc>
                  <a:txBody>
                    <a:bodyPr/>
                    <a:lstStyle/>
                    <a:p>
                      <a:pPr algn="l"/>
                      <a:r>
                        <a:rPr lang="en-GB" sz="1800" dirty="0" smtClean="0">
                          <a:latin typeface="Arial" panose="020B0604020202020204" pitchFamily="34" charset="0"/>
                          <a:cs typeface="Arial" panose="020B0604020202020204" pitchFamily="34" charset="0"/>
                        </a:rPr>
                        <a:t>6 marks</a:t>
                      </a:r>
                    </a:p>
                  </a:txBody>
                  <a:tcPr/>
                </a:tc>
              </a:tr>
              <a:tr h="370840">
                <a:tc>
                  <a:txBody>
                    <a:bodyPr/>
                    <a:lstStyle/>
                    <a:p>
                      <a:pPr algn="l">
                        <a:spcBef>
                          <a:spcPts val="600"/>
                        </a:spcBef>
                      </a:pPr>
                      <a:endParaRPr lang="en-GB" sz="1800" dirty="0">
                        <a:latin typeface="Arial" panose="020B0604020202020204" pitchFamily="34" charset="0"/>
                        <a:cs typeface="Arial" panose="020B0604020202020204" pitchFamily="34" charset="0"/>
                      </a:endParaRPr>
                    </a:p>
                  </a:txBody>
                  <a:tcPr/>
                </a:tc>
                <a:tc>
                  <a:txBody>
                    <a:bodyPr/>
                    <a:lstStyle/>
                    <a:p>
                      <a:pPr algn="l">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(Knowledge 2, Application 2, Analysis 2)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Knowledge/ understanding: </a:t>
                      </a:r>
                      <a:r>
                        <a:rPr lang="en-US" sz="1700" b="0" i="0" u="none" strike="noStrike" baseline="0" dirty="0" smtClean="0">
                          <a:solidFill>
                            <a:srgbClr val="000000"/>
                          </a:solidFill>
                          <a:latin typeface="Arial" panose="020B0604020202020204" pitchFamily="34" charset="0"/>
                          <a:cs typeface="Arial" panose="020B0604020202020204" pitchFamily="34" charset="0"/>
                        </a:rPr>
                        <a:t>up to 2 marks are available for defining future sales e.g. these are a prediction of the amount of goods that are likely to be sold over a period of time in the future </a:t>
                      </a:r>
                      <a:r>
                        <a:rPr lang="en-US" sz="1700" b="1" i="0" u="none" strike="noStrike" baseline="0" dirty="0" smtClean="0">
                          <a:solidFill>
                            <a:srgbClr val="000000"/>
                          </a:solidFill>
                          <a:latin typeface="Arial" panose="020B0604020202020204" pitchFamily="34" charset="0"/>
                          <a:cs typeface="Arial" panose="020B0604020202020204" pitchFamily="34" charset="0"/>
                        </a:rPr>
                        <a:t>(2) OR </a:t>
                      </a:r>
                      <a:r>
                        <a:rPr lang="en-US" sz="1700" b="0" i="0" u="none" strike="noStrike" baseline="0" dirty="0" smtClean="0">
                          <a:solidFill>
                            <a:srgbClr val="000000"/>
                          </a:solidFill>
                          <a:latin typeface="Arial" panose="020B0604020202020204" pitchFamily="34" charset="0"/>
                          <a:cs typeface="Arial" panose="020B0604020202020204" pitchFamily="34" charset="0"/>
                        </a:rPr>
                        <a:t>stating why it might be difficult e.g. economic variable/competitors action </a:t>
                      </a:r>
                      <a:r>
                        <a:rPr lang="en-US" sz="1700" b="1" i="0" u="none" strike="noStrike" baseline="0" dirty="0" smtClean="0">
                          <a:solidFill>
                            <a:srgbClr val="000000"/>
                          </a:solidFill>
                          <a:latin typeface="Arial" panose="020B0604020202020204" pitchFamily="34" charset="0"/>
                          <a:cs typeface="Arial" panose="020B0604020202020204" pitchFamily="34" charset="0"/>
                        </a:rPr>
                        <a:t>(2)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Application: </a:t>
                      </a:r>
                      <a:r>
                        <a:rPr lang="en-US" sz="1700" b="0" i="0" u="none" strike="noStrike" baseline="0" dirty="0" smtClean="0">
                          <a:solidFill>
                            <a:srgbClr val="000000"/>
                          </a:solidFill>
                          <a:latin typeface="Arial" panose="020B0604020202020204" pitchFamily="34" charset="0"/>
                          <a:cs typeface="Arial" panose="020B0604020202020204" pitchFamily="34" charset="0"/>
                        </a:rPr>
                        <a:t>up to 2 marks are available for contextual answers to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e.g.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gain sales from a variety of sources such as ticket sales/sponsorship/merchandise </a:t>
                      </a:r>
                      <a:r>
                        <a:rPr lang="en-US" sz="1700" b="1" i="0" u="none" strike="noStrike" baseline="0" dirty="0" smtClean="0">
                          <a:solidFill>
                            <a:srgbClr val="000000"/>
                          </a:solidFill>
                          <a:latin typeface="Arial" panose="020B0604020202020204" pitchFamily="34" charset="0"/>
                          <a:cs typeface="Arial" panose="020B0604020202020204" pitchFamily="34" charset="0"/>
                        </a:rPr>
                        <a:t>(1) </a:t>
                      </a:r>
                      <a:r>
                        <a:rPr lang="en-US" sz="1700" b="0" i="1" u="none" strike="noStrike" baseline="0" dirty="0" smtClean="0">
                          <a:solidFill>
                            <a:srgbClr val="000000"/>
                          </a:solidFill>
                          <a:latin typeface="Arial" panose="020B0604020202020204" pitchFamily="34" charset="0"/>
                          <a:cs typeface="Arial" panose="020B0604020202020204" pitchFamily="34" charset="0"/>
                        </a:rPr>
                        <a:t>MUFC</a:t>
                      </a:r>
                      <a:r>
                        <a:rPr lang="en-US" sz="1700" b="0" i="0" u="none" strike="noStrike" baseline="0" dirty="0" smtClean="0">
                          <a:solidFill>
                            <a:srgbClr val="000000"/>
                          </a:solidFill>
                          <a:latin typeface="Arial" panose="020B0604020202020204" pitchFamily="34" charset="0"/>
                          <a:cs typeface="Arial" panose="020B0604020202020204" pitchFamily="34" charset="0"/>
                        </a:rPr>
                        <a:t>’s sales will be dependent on the teams success </a:t>
                      </a:r>
                      <a:r>
                        <a:rPr lang="en-US" sz="1700" b="1" i="0" u="none" strike="noStrike" baseline="0" dirty="0" smtClean="0">
                          <a:solidFill>
                            <a:srgbClr val="000000"/>
                          </a:solidFill>
                          <a:latin typeface="Arial" panose="020B0604020202020204" pitchFamily="34" charset="0"/>
                          <a:cs typeface="Arial" panose="020B0604020202020204" pitchFamily="34" charset="0"/>
                        </a:rPr>
                        <a:t>(1) </a:t>
                      </a:r>
                      <a:endParaRPr lang="en-US" sz="1700" b="0" i="0" u="none" strike="noStrike" baseline="0" dirty="0" smtClean="0">
                        <a:solidFill>
                          <a:srgbClr val="000000"/>
                        </a:solidFill>
                        <a:latin typeface="Arial" panose="020B0604020202020204" pitchFamily="34" charset="0"/>
                        <a:cs typeface="Arial" panose="020B0604020202020204" pitchFamily="34" charset="0"/>
                      </a:endParaRPr>
                    </a:p>
                    <a:p>
                      <a:pPr algn="l">
                        <a:spcAft>
                          <a:spcPts val="600"/>
                        </a:spcAft>
                      </a:pPr>
                      <a:r>
                        <a:rPr lang="en-US" sz="1700" b="1" i="0" u="none" strike="noStrike" baseline="0" dirty="0" smtClean="0">
                          <a:solidFill>
                            <a:srgbClr val="000000"/>
                          </a:solidFill>
                          <a:latin typeface="Arial" panose="020B0604020202020204" pitchFamily="34" charset="0"/>
                          <a:cs typeface="Arial" panose="020B0604020202020204" pitchFamily="34" charset="0"/>
                        </a:rPr>
                        <a:t>Analysis: </a:t>
                      </a:r>
                      <a:r>
                        <a:rPr lang="en-US" sz="1700" b="0" i="0" u="none" strike="noStrike" baseline="0" dirty="0" smtClean="0">
                          <a:solidFill>
                            <a:srgbClr val="000000"/>
                          </a:solidFill>
                          <a:latin typeface="Arial" panose="020B0604020202020204" pitchFamily="34" charset="0"/>
                          <a:cs typeface="Arial" panose="020B0604020202020204" pitchFamily="34" charset="0"/>
                        </a:rPr>
                        <a:t>up to 2 marks are available for explaining reason/ cause/ consequence for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e.g. sales may be difficult to predict due to the changing economic conditions such as a recession that may impact on sales </a:t>
                      </a:r>
                      <a:r>
                        <a:rPr lang="en-US" sz="1700" b="1" i="0" u="none" strike="noStrike" baseline="0" dirty="0" smtClean="0">
                          <a:solidFill>
                            <a:srgbClr val="000000"/>
                          </a:solidFill>
                          <a:latin typeface="Arial" panose="020B0604020202020204" pitchFamily="34" charset="0"/>
                          <a:cs typeface="Arial" panose="020B0604020202020204" pitchFamily="34" charset="0"/>
                        </a:rPr>
                        <a:t>(1) </a:t>
                      </a:r>
                      <a:r>
                        <a:rPr lang="en-US" sz="1700" b="0" i="0" u="none" strike="noStrike" baseline="0" dirty="0" smtClean="0">
                          <a:solidFill>
                            <a:srgbClr val="000000"/>
                          </a:solidFill>
                          <a:latin typeface="Arial" panose="020B0604020202020204" pitchFamily="34" charset="0"/>
                          <a:cs typeface="Arial" panose="020B0604020202020204" pitchFamily="34" charset="0"/>
                        </a:rPr>
                        <a:t>sales may increase if </a:t>
                      </a:r>
                      <a:r>
                        <a:rPr lang="en-US" sz="1700" b="0" i="1" u="none" strike="noStrike" baseline="0" dirty="0" smtClean="0">
                          <a:solidFill>
                            <a:srgbClr val="000000"/>
                          </a:solidFill>
                          <a:latin typeface="Arial" panose="020B0604020202020204" pitchFamily="34" charset="0"/>
                          <a:cs typeface="Arial" panose="020B0604020202020204" pitchFamily="34" charset="0"/>
                        </a:rPr>
                        <a:t>MUFC </a:t>
                      </a:r>
                      <a:r>
                        <a:rPr lang="en-US" sz="1700" b="0" i="0" u="none" strike="noStrike" baseline="0" dirty="0" smtClean="0">
                          <a:solidFill>
                            <a:srgbClr val="000000"/>
                          </a:solidFill>
                          <a:latin typeface="Arial" panose="020B0604020202020204" pitchFamily="34" charset="0"/>
                          <a:cs typeface="Arial" panose="020B0604020202020204" pitchFamily="34" charset="0"/>
                        </a:rPr>
                        <a:t>is able to win more trophies/succeed in the premier league and other competitions </a:t>
                      </a:r>
                      <a:r>
                        <a:rPr lang="en-US" sz="1700" b="1" i="0" u="none" strike="noStrike" baseline="0" dirty="0" smtClean="0">
                          <a:solidFill>
                            <a:srgbClr val="000000"/>
                          </a:solidFill>
                          <a:latin typeface="Arial" panose="020B0604020202020204" pitchFamily="34" charset="0"/>
                          <a:cs typeface="Arial" panose="020B0604020202020204" pitchFamily="34" charset="0"/>
                        </a:rPr>
                        <a:t>(1) </a:t>
                      </a:r>
                      <a:r>
                        <a:rPr lang="en-US" sz="1700" b="0" i="0" u="none" strike="noStrike" baseline="0" dirty="0" smtClean="0">
                          <a:solidFill>
                            <a:srgbClr val="000000"/>
                          </a:solidFill>
                          <a:latin typeface="Arial" panose="020B0604020202020204" pitchFamily="34" charset="0"/>
                          <a:cs typeface="Arial" panose="020B0604020202020204" pitchFamily="34" charset="0"/>
                        </a:rPr>
                        <a:t>	</a:t>
                      </a:r>
                    </a:p>
                  </a:txBody>
                  <a:tcPr/>
                </a:tc>
                <a:tc>
                  <a:txBody>
                    <a:bodyPr/>
                    <a:lstStyle/>
                    <a:p>
                      <a:pPr algn="l"/>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1-2 mark</a:t>
                      </a: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a:t>
                      </a:r>
                      <a:r>
                        <a:rPr lang="en-GB" sz="1800" baseline="0" dirty="0" smtClean="0">
                          <a:latin typeface="Arial" panose="020B0604020202020204" pitchFamily="34" charset="0"/>
                          <a:cs typeface="Arial" panose="020B0604020202020204" pitchFamily="34" charset="0"/>
                        </a:rPr>
                        <a:t>-2 </a:t>
                      </a:r>
                      <a:r>
                        <a:rPr lang="en-GB" sz="1800" dirty="0" smtClean="0">
                          <a:latin typeface="Arial" panose="020B0604020202020204" pitchFamily="34" charset="0"/>
                          <a:cs typeface="Arial" panose="020B0604020202020204" pitchFamily="34" charset="0"/>
                        </a:rPr>
                        <a:t>mark</a:t>
                      </a: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endParaRPr lang="en-GB" sz="1800" dirty="0" smtClean="0">
                        <a:latin typeface="Arial" panose="020B0604020202020204" pitchFamily="34" charset="0"/>
                        <a:cs typeface="Arial" panose="020B0604020202020204" pitchFamily="34" charset="0"/>
                      </a:endParaRPr>
                    </a:p>
                    <a:p>
                      <a:pPr algn="ctr"/>
                      <a:r>
                        <a:rPr lang="en-GB" sz="1800" dirty="0" smtClean="0">
                          <a:latin typeface="Arial" panose="020B0604020202020204" pitchFamily="34" charset="0"/>
                          <a:cs typeface="Arial" panose="020B0604020202020204" pitchFamily="34" charset="0"/>
                        </a:rPr>
                        <a:t>1</a:t>
                      </a:r>
                      <a:r>
                        <a:rPr lang="en-GB" sz="1800" baseline="0" dirty="0" smtClean="0">
                          <a:latin typeface="Arial" panose="020B0604020202020204" pitchFamily="34" charset="0"/>
                          <a:cs typeface="Arial" panose="020B0604020202020204" pitchFamily="34" charset="0"/>
                        </a:rPr>
                        <a:t>-2 </a:t>
                      </a:r>
                      <a:r>
                        <a:rPr lang="en-GB" sz="1800" dirty="0" smtClean="0">
                          <a:latin typeface="Arial" panose="020B0604020202020204" pitchFamily="34" charset="0"/>
                          <a:cs typeface="Arial" panose="020B0604020202020204" pitchFamily="34" charset="0"/>
                        </a:rPr>
                        <a:t>mark</a:t>
                      </a:r>
                    </a:p>
                    <a:p>
                      <a:pPr algn="l"/>
                      <a:endParaRPr lang="en-GB" sz="1800" dirty="0" smtClean="0">
                        <a:latin typeface="Arial" panose="020B0604020202020204" pitchFamily="34" charset="0"/>
                        <a:cs typeface="Arial" panose="020B0604020202020204" pitchFamily="34" charset="0"/>
                      </a:endParaRPr>
                    </a:p>
                  </a:txBody>
                  <a:tcPr/>
                </a:tc>
              </a:tr>
            </a:tbl>
          </a:graphicData>
        </a:graphic>
      </p:graphicFrame>
      <p:sp>
        <p:nvSpPr>
          <p:cNvPr id="5" name="TextBox 4">
            <a:hlinkClick r:id="rId3" action="ppaction://hlinkfile"/>
          </p:cNvPr>
          <p:cNvSpPr txBox="1"/>
          <p:nvPr/>
        </p:nvSpPr>
        <p:spPr>
          <a:xfrm>
            <a:off x="8244408" y="3163615"/>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590193334"/>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3600" dirty="0" smtClean="0"/>
              <a:t>13 – Exam Questions – January 2014</a:t>
            </a:r>
            <a:endParaRPr lang="en-GB" sz="3200" dirty="0"/>
          </a:p>
        </p:txBody>
      </p:sp>
      <p:sp>
        <p:nvSpPr>
          <p:cNvPr id="7" name="Rectangle 6"/>
          <p:cNvSpPr/>
          <p:nvPr/>
        </p:nvSpPr>
        <p:spPr>
          <a:xfrm>
            <a:off x="305525" y="1124744"/>
            <a:ext cx="8586955" cy="5555367"/>
          </a:xfrm>
          <a:prstGeom prst="rect">
            <a:avLst/>
          </a:prstGeom>
        </p:spPr>
        <p:txBody>
          <a:bodyPr wrap="square">
            <a:spAutoFit/>
          </a:bodyPr>
          <a:lstStyle/>
          <a:p>
            <a:pPr marL="457200" indent="-457200">
              <a:spcAft>
                <a:spcPts val="300"/>
              </a:spcAft>
              <a:buClr>
                <a:srgbClr val="F79646">
                  <a:lumMod val="50000"/>
                </a:srgbClr>
              </a:buClr>
              <a:buFont typeface="+mj-lt"/>
              <a:buAutoNum type="arabicPeriod" startAt="6"/>
              <a:tabLst>
                <a:tab pos="6259116" algn="r"/>
              </a:tabLst>
            </a:pPr>
            <a:r>
              <a:rPr lang="en-US" sz="2000" dirty="0">
                <a:solidFill>
                  <a:srgbClr val="FF0000"/>
                </a:solidFill>
              </a:rPr>
              <a:t>(a) The Finance department of Forever Unique, an online women’s clothing </a:t>
            </a:r>
            <a:r>
              <a:rPr lang="en-US" sz="2000" dirty="0" smtClean="0">
                <a:solidFill>
                  <a:srgbClr val="FF0000"/>
                </a:solidFill>
              </a:rPr>
              <a:t>business, compares </a:t>
            </a:r>
            <a:r>
              <a:rPr lang="en-US" sz="2000" dirty="0">
                <a:solidFill>
                  <a:srgbClr val="FF0000"/>
                </a:solidFill>
              </a:rPr>
              <a:t>budgeted overhead figures with actual figures.</a:t>
            </a:r>
            <a:r>
              <a:rPr lang="en-US" sz="2000" dirty="0">
                <a:solidFill>
                  <a:srgbClr val="FF0000"/>
                </a:solidFill>
                <a:latin typeface="Arial" charset="0"/>
              </a:rPr>
              <a:t/>
            </a:r>
            <a:br>
              <a:rPr lang="en-US" sz="2000" dirty="0">
                <a:solidFill>
                  <a:srgbClr val="FF0000"/>
                </a:solidFill>
                <a:latin typeface="Arial" charset="0"/>
              </a:rPr>
            </a:br>
            <a:r>
              <a:rPr lang="en-US" sz="2000" dirty="0">
                <a:solidFill>
                  <a:srgbClr val="FF0000"/>
                </a:solidFill>
              </a:rPr>
              <a:t>This is most likely to result </a:t>
            </a:r>
            <a:r>
              <a:rPr lang="en-US" sz="2000" dirty="0" smtClean="0">
                <a:solidFill>
                  <a:srgbClr val="FF0000"/>
                </a:solidFill>
              </a:rPr>
              <a:t>in	(1)</a:t>
            </a:r>
            <a:endParaRPr lang="en-US" sz="2000" dirty="0">
              <a:solidFill>
                <a:srgbClr val="FF0000"/>
              </a:solidFill>
              <a:latin typeface="Arial" charset="0"/>
            </a:endParaRPr>
          </a:p>
          <a:p>
            <a:pPr marL="804863" indent="-342900">
              <a:spcAft>
                <a:spcPts val="300"/>
              </a:spcAft>
              <a:buClr>
                <a:srgbClr val="F79646">
                  <a:lumMod val="50000"/>
                </a:srgbClr>
              </a:buClr>
              <a:buFont typeface="+mj-lt"/>
              <a:buAutoNum type="alphaUcPeriod"/>
              <a:tabLst>
                <a:tab pos="6259116" algn="r"/>
              </a:tabLst>
            </a:pPr>
            <a:r>
              <a:rPr lang="en-US" sz="2000" dirty="0">
                <a:solidFill>
                  <a:srgbClr val="FF0000"/>
                </a:solidFill>
              </a:rPr>
              <a:t>holding high inventory levels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identifying </a:t>
            </a:r>
            <a:r>
              <a:rPr lang="en-US" sz="2000" dirty="0">
                <a:solidFill>
                  <a:srgbClr val="FF0000"/>
                </a:solidFill>
              </a:rPr>
              <a:t>possible variances</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accepting </a:t>
            </a:r>
            <a:r>
              <a:rPr lang="en-US" sz="2000" dirty="0">
                <a:solidFill>
                  <a:srgbClr val="FF0000"/>
                </a:solidFill>
              </a:rPr>
              <a:t>a new order</a:t>
            </a:r>
          </a:p>
          <a:p>
            <a:pPr marL="804863" indent="-342900">
              <a:spcAft>
                <a:spcPts val="300"/>
              </a:spcAft>
              <a:buClr>
                <a:srgbClr val="F79646">
                  <a:lumMod val="50000"/>
                </a:srgbClr>
              </a:buClr>
              <a:buFont typeface="+mj-lt"/>
              <a:buAutoNum type="alphaUcPeriod"/>
              <a:tabLst>
                <a:tab pos="6259116" algn="r"/>
              </a:tabLst>
            </a:pPr>
            <a:r>
              <a:rPr lang="en-US" sz="2000" dirty="0" smtClean="0">
                <a:solidFill>
                  <a:srgbClr val="FF0000"/>
                </a:solidFill>
              </a:rPr>
              <a:t>changing </a:t>
            </a:r>
            <a:r>
              <a:rPr lang="en-US" sz="2000" dirty="0">
                <a:solidFill>
                  <a:srgbClr val="FF0000"/>
                </a:solidFill>
              </a:rPr>
              <a:t>supplier credit terms</a:t>
            </a:r>
            <a:r>
              <a:rPr lang="en-US" sz="2000" dirty="0">
                <a:solidFill>
                  <a:srgbClr val="FF0000"/>
                </a:solidFill>
                <a:latin typeface="Arial" charset="0"/>
              </a:rPr>
              <a:t>	(3</a:t>
            </a:r>
            <a:r>
              <a:rPr lang="en-US" sz="2000" dirty="0" smtClean="0">
                <a:solidFill>
                  <a:srgbClr val="FF0000"/>
                </a:solidFill>
                <a:latin typeface="Arial" charset="0"/>
              </a:rPr>
              <a:t>)</a:t>
            </a:r>
          </a:p>
          <a:p>
            <a:pPr marL="461963">
              <a:spcAft>
                <a:spcPts val="300"/>
              </a:spcAft>
              <a:buClr>
                <a:srgbClr val="F79646">
                  <a:lumMod val="50000"/>
                </a:srgbClr>
              </a:buClr>
              <a:tabLst>
                <a:tab pos="6259116" algn="r"/>
              </a:tabLst>
            </a:pPr>
            <a:r>
              <a:rPr lang="en-US" sz="2000" dirty="0" smtClean="0">
                <a:solidFill>
                  <a:srgbClr val="FF0000"/>
                </a:solidFill>
              </a:rPr>
              <a:t>Answer [  ]</a:t>
            </a:r>
            <a:endParaRPr lang="en-US" sz="2000" dirty="0">
              <a:solidFill>
                <a:srgbClr val="FF0000"/>
              </a:solidFill>
              <a:latin typeface="Arial" charset="0"/>
            </a:endParaRPr>
          </a:p>
          <a:p>
            <a:pPr>
              <a:spcAft>
                <a:spcPts val="300"/>
              </a:spcAft>
              <a:buClr>
                <a:srgbClr val="F79646">
                  <a:lumMod val="50000"/>
                </a:srgbClr>
              </a:buClr>
              <a:tabLst>
                <a:tab pos="6259116" algn="r"/>
              </a:tabLst>
            </a:pPr>
            <a:r>
              <a:rPr lang="en-US" sz="2000" dirty="0">
                <a:solidFill>
                  <a:srgbClr val="FF0000"/>
                </a:solidFill>
              </a:rPr>
              <a:t>(b) Explain why this answer is correct. </a:t>
            </a:r>
            <a:r>
              <a:rPr lang="en-US" sz="2000" dirty="0" smtClean="0">
                <a:solidFill>
                  <a:srgbClr val="FF0000"/>
                </a:solidFill>
                <a:latin typeface="Arial"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latin typeface="Arial" charset="0"/>
              </a:rPr>
              <a:t>(</a:t>
            </a:r>
            <a:r>
              <a:rPr lang="en-US" sz="2000" b="1" dirty="0">
                <a:solidFill>
                  <a:srgbClr val="FF0000"/>
                </a:solidFill>
                <a:latin typeface="Arial" charset="0"/>
              </a:rPr>
              <a:t>Total for Question </a:t>
            </a:r>
            <a:r>
              <a:rPr lang="en-US" sz="2000" b="1" dirty="0" smtClean="0">
                <a:solidFill>
                  <a:srgbClr val="FF0000"/>
                </a:solidFill>
                <a:latin typeface="Arial" charset="0"/>
              </a:rPr>
              <a:t>6 </a:t>
            </a:r>
            <a:r>
              <a:rPr lang="en-US" sz="2000" b="1" dirty="0">
                <a:solidFill>
                  <a:srgbClr val="FF0000"/>
                </a:solidFill>
                <a:latin typeface="Arial" charset="0"/>
              </a:rPr>
              <a:t>= 4 marks)</a:t>
            </a:r>
            <a:endParaRPr lang="en-US" sz="2000" dirty="0">
              <a:solidFill>
                <a:srgbClr val="FF0000"/>
              </a:solidFill>
              <a:latin typeface="Arial" charset="0"/>
            </a:endParaRPr>
          </a:p>
        </p:txBody>
      </p:sp>
      <p:sp>
        <p:nvSpPr>
          <p:cNvPr id="4" name="TextBox 3">
            <a:hlinkClick r:id="rId3" action="ppaction://hlinkfile"/>
          </p:cNvPr>
          <p:cNvSpPr txBox="1"/>
          <p:nvPr/>
        </p:nvSpPr>
        <p:spPr>
          <a:xfrm>
            <a:off x="8460432" y="1052736"/>
            <a:ext cx="360040" cy="769441"/>
          </a:xfrm>
          <a:prstGeom prst="rect">
            <a:avLst/>
          </a:prstGeom>
          <a:noFill/>
        </p:spPr>
        <p:txBody>
          <a:bodyPr wrap="squar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14739514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0301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30" dirty="0"/>
              <a:t>Starting a business venture is a daunting task. In the real world it must almost appear insurmountable at times. Most of the high street banks provide information packs (if they agree to provide business accounts and finance facilities in the first place) and there are various business networks and local support groups designed to provide </a:t>
            </a:r>
            <a:r>
              <a:rPr lang="en-US" sz="2030" dirty="0" smtClean="0"/>
              <a:t>advice.</a:t>
            </a:r>
          </a:p>
          <a:p>
            <a:pPr marL="360363" indent="-360363">
              <a:buClr>
                <a:schemeClr val="accent6">
                  <a:lumMod val="50000"/>
                </a:schemeClr>
              </a:buClr>
              <a:buFont typeface="Wingdings 3" panose="05040102010807070707" pitchFamily="18" charset="2"/>
              <a:buChar char=""/>
            </a:pPr>
            <a:r>
              <a:rPr lang="en-US" sz="2030" dirty="0" smtClean="0"/>
              <a:t>Grants </a:t>
            </a:r>
            <a:r>
              <a:rPr lang="en-US" sz="2030" dirty="0"/>
              <a:t>for setting up in a particular area and grants for training may be available, but despite all this the move to setting up a business meets many obstacles. And this is before dealings with Her Majesty's Revenue and Customs (HMRC) have begun.</a:t>
            </a:r>
          </a:p>
          <a:p>
            <a:pPr marL="360363" indent="-360363">
              <a:buClr>
                <a:schemeClr val="accent6">
                  <a:lumMod val="50000"/>
                </a:schemeClr>
              </a:buClr>
              <a:buFont typeface="Wingdings 3" panose="05040102010807070707" pitchFamily="18" charset="2"/>
              <a:buChar char=""/>
            </a:pPr>
            <a:r>
              <a:rPr lang="en-US" sz="2030" dirty="0"/>
              <a:t>To minimise risk of failure - a topic that will crop up regularly in this unit - anyone starting a new business needs an appreciation of what their business can do to enhance the chances of success. That, in a nutshell, is what this section of Unit 2A is about. </a:t>
            </a:r>
            <a:endParaRPr lang="en-US" sz="2030" dirty="0" smtClean="0"/>
          </a:p>
          <a:p>
            <a:pPr marL="360363" indent="-360363">
              <a:buClr>
                <a:schemeClr val="accent6">
                  <a:lumMod val="50000"/>
                </a:schemeClr>
              </a:buClr>
              <a:buFont typeface="Wingdings 3" panose="05040102010807070707" pitchFamily="18" charset="2"/>
              <a:buChar char=""/>
            </a:pPr>
            <a:r>
              <a:rPr lang="en-US" sz="2030" dirty="0" smtClean="0"/>
              <a:t>A </a:t>
            </a:r>
            <a:r>
              <a:rPr lang="en-US" sz="2030" dirty="0"/>
              <a:t>budget is a plan, thought out in advance and set out in numerical terms. It shows target levels of costs and revenues, and provides evidence of the entrepreneur's thinking. A bank may require a budget before providing a loan</a:t>
            </a:r>
            <a:r>
              <a:rPr lang="en-US" sz="2030" dirty="0" smtClean="0"/>
              <a:t>.</a:t>
            </a:r>
            <a:endParaRPr lang="en-US" sz="2030" dirty="0"/>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264696" cy="397031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t>For </a:t>
            </a:r>
            <a:r>
              <a:rPr lang="en-US" sz="2100" dirty="0"/>
              <a:t>many small, new businesses it might seem pointless to try to estimate costs and revenues. The owner's time might be far better spent talking with potential customers or suppliers. There is no past experience on which to base estimates. </a:t>
            </a:r>
            <a:endParaRPr lang="en-US" sz="2100" dirty="0" smtClean="0"/>
          </a:p>
          <a:p>
            <a:pPr marL="360363" indent="-360363">
              <a:buClr>
                <a:schemeClr val="accent6">
                  <a:lumMod val="50000"/>
                </a:schemeClr>
              </a:buClr>
              <a:buFont typeface="Wingdings 3" panose="05040102010807070707" pitchFamily="18" charset="2"/>
              <a:buChar char=""/>
            </a:pPr>
            <a:r>
              <a:rPr lang="en-US" sz="2100" dirty="0" smtClean="0"/>
              <a:t>If </a:t>
            </a:r>
            <a:r>
              <a:rPr lang="en-US" sz="2100" dirty="0"/>
              <a:t>you think about the fish and chip shop in Chapter 1, you can see why a budget might be best left until later. But for an established business, a budget can highlight the differences between expectations and reality, and provide pointers as to what should happen next.</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13.1 </a:t>
            </a:r>
            <a:r>
              <a:rPr lang="en-GB" sz="3800" dirty="0"/>
              <a:t>– </a:t>
            </a:r>
            <a:r>
              <a:rPr lang="en-GB" sz="3800" dirty="0" smtClean="0"/>
              <a:t>Sales Budget – Using it to Plan</a:t>
            </a:r>
            <a:endParaRPr lang="en-GB" sz="3800" dirty="0"/>
          </a:p>
        </p:txBody>
      </p:sp>
      <p:sp>
        <p:nvSpPr>
          <p:cNvPr id="5" name="Round Same Side Corner Rectangle 4">
            <a:hlinkClick r:id="" action="ppaction://noaction"/>
          </p:cNvPr>
          <p:cNvSpPr/>
          <p:nvPr/>
        </p:nvSpPr>
        <p:spPr>
          <a:xfrm>
            <a:off x="6876256"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67</a:t>
            </a:r>
            <a:endParaRPr lang="en-GB" sz="1200" b="1" dirty="0">
              <a:latin typeface="Arial" panose="020B0604020202020204" pitchFamily="34" charset="0"/>
              <a:cs typeface="Arial" panose="020B0604020202020204" pitchFamily="34" charset="0"/>
            </a:endParaRPr>
          </a:p>
        </p:txBody>
      </p:sp>
      <p:sp>
        <p:nvSpPr>
          <p:cNvPr id="4" name="Rectangle 3"/>
          <p:cNvSpPr/>
          <p:nvPr/>
        </p:nvSpPr>
        <p:spPr>
          <a:xfrm>
            <a:off x="251520" y="5298535"/>
            <a:ext cx="8568952" cy="1298817"/>
          </a:xfrm>
          <a:prstGeom prst="rect">
            <a:avLst/>
          </a:prstGeom>
          <a:solidFill>
            <a:schemeClr val="accent6">
              <a:lumMod val="60000"/>
              <a:lumOff val="40000"/>
            </a:schemeClr>
          </a:solidFill>
          <a:ln w="53975">
            <a:solidFill>
              <a:srgbClr val="002060"/>
            </a:solidFill>
          </a:ln>
        </p:spPr>
        <p:txBody>
          <a:bodyPr wrap="square">
            <a:spAutoFit/>
          </a:bodyPr>
          <a:lstStyle/>
          <a:p>
            <a:pPr indent="-1016000" algn="just">
              <a:spcBef>
                <a:spcPts val="0"/>
              </a:spcBef>
              <a:spcAft>
                <a:spcPts val="0"/>
              </a:spcAft>
            </a:pPr>
            <a:r>
              <a:rPr lang="en-US" sz="1960" dirty="0">
                <a:latin typeface="Arial" panose="020B0604020202020204" pitchFamily="34" charset="0"/>
                <a:ea typeface="Segoe UI" panose="020B0502040204020203" pitchFamily="34" charset="0"/>
                <a:cs typeface="Arial" panose="020B0604020202020204" pitchFamily="34" charset="0"/>
              </a:rPr>
              <a:t>A </a:t>
            </a:r>
            <a:r>
              <a:rPr lang="en-US" sz="1960" b="1" dirty="0">
                <a:solidFill>
                  <a:srgbClr val="000000"/>
                </a:solidFill>
                <a:latin typeface="Arial" panose="020B0604020202020204" pitchFamily="34" charset="0"/>
                <a:ea typeface="Segoe UI" panose="020B0502040204020203" pitchFamily="34" charset="0"/>
                <a:cs typeface="Arial" panose="020B0604020202020204" pitchFamily="34" charset="0"/>
              </a:rPr>
              <a:t>budget </a:t>
            </a:r>
            <a:r>
              <a:rPr lang="en-US" sz="1960" dirty="0">
                <a:latin typeface="Arial" panose="020B0604020202020204" pitchFamily="34" charset="0"/>
                <a:ea typeface="Segoe UI" panose="020B0502040204020203" pitchFamily="34" charset="0"/>
                <a:cs typeface="Arial" panose="020B0604020202020204" pitchFamily="34" charset="0"/>
              </a:rPr>
              <a:t>is a financial plan which forecasts costs and revenues and maps projected changes. It can be used by the management to keep control of the business. An income, or sales, budget sets out expected sales revenue. An expenditure or production budget sets targets for costs, </a:t>
            </a:r>
            <a:r>
              <a:rPr lang="en-US" sz="1960" dirty="0" smtClean="0">
                <a:latin typeface="Arial" panose="020B0604020202020204" pitchFamily="34" charset="0"/>
                <a:ea typeface="Segoe UI" panose="020B0502040204020203" pitchFamily="34" charset="0"/>
                <a:cs typeface="Arial" panose="020B0604020202020204" pitchFamily="34" charset="0"/>
              </a:rPr>
              <a:t>including </a:t>
            </a:r>
            <a:r>
              <a:rPr lang="en-US" sz="1960" dirty="0">
                <a:latin typeface="Arial" panose="020B0604020202020204" pitchFamily="34" charset="0"/>
                <a:ea typeface="Segoe UI" panose="020B0502040204020203" pitchFamily="34" charset="0"/>
                <a:cs typeface="Arial" panose="020B0604020202020204" pitchFamily="34" charset="0"/>
              </a:rPr>
              <a:t>wages.</a:t>
            </a:r>
            <a:endParaRPr lang="en-GB" sz="1960" dirty="0">
              <a:effectLst/>
              <a:latin typeface="Arial" panose="020B0604020202020204" pitchFamily="34" charset="0"/>
              <a:ea typeface="Segoe UI" panose="020B0502040204020203" pitchFamily="34" charset="0"/>
              <a:cs typeface="Arial" panose="020B0604020202020204" pitchFamily="34" charset="0"/>
            </a:endParaRPr>
          </a:p>
        </p:txBody>
      </p:sp>
      <p:pic>
        <p:nvPicPr>
          <p:cNvPr id="39938" name="Picture 2" descr="Image result for budgets ex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096426"/>
            <a:ext cx="2304256" cy="2541459"/>
          </a:xfrm>
          <a:prstGeom prst="rect">
            <a:avLst/>
          </a:prstGeom>
          <a:noFill/>
          <a:extLst>
            <a:ext uri="{909E8E84-426E-40DD-AFC4-6F175D3DCCD1}">
              <a14:hiddenFill xmlns:a14="http://schemas.microsoft.com/office/drawing/2010/main">
                <a:solidFill>
                  <a:srgbClr val="FFFFFF"/>
                </a:solidFill>
              </a14:hiddenFill>
            </a:ext>
          </a:extLst>
        </p:spPr>
      </p:pic>
      <p:pic>
        <p:nvPicPr>
          <p:cNvPr id="39940" name="Picture 4" descr="Related imag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18" t="4082" r="2510" b="2541"/>
          <a:stretch/>
        </p:blipFill>
        <p:spPr bwMode="auto">
          <a:xfrm>
            <a:off x="6516216" y="3810886"/>
            <a:ext cx="2304256" cy="1346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64920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63449</TotalTime>
  <Words>4658</Words>
  <Application>Microsoft Office PowerPoint</Application>
  <PresentationFormat>On-screen Show (4:3)</PresentationFormat>
  <Paragraphs>555</Paragraphs>
  <Slides>33</Slides>
  <Notes>33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33</vt:i4>
      </vt:variant>
    </vt:vector>
  </HeadingPairs>
  <TitlesOfParts>
    <vt:vector size="43" baseType="lpstr">
      <vt:lpstr>Arial Unicode MS</vt:lpstr>
      <vt:lpstr>Arial</vt:lpstr>
      <vt:lpstr>Calibri</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13.1 – Sales Budget – Using it to Plan</vt:lpstr>
      <vt:lpstr>13.1 – Sales Budget – Using it to Plan</vt:lpstr>
      <vt:lpstr>13.1 – Sales Budget – Using it to Plan</vt:lpstr>
      <vt:lpstr>13.1 – Sales Budget – Using it to Plan</vt:lpstr>
      <vt:lpstr>13.1 – Sales Budget – Using it to Plan</vt:lpstr>
      <vt:lpstr>13.1 – Sales Budget – Using it to Plan</vt:lpstr>
      <vt:lpstr>13.1 – Sales Budget – Reality Check</vt:lpstr>
      <vt:lpstr>13.1 – Sales Budget – Reality Check</vt:lpstr>
      <vt:lpstr>13.2 – Production (or Expenditure) Budget</vt:lpstr>
      <vt:lpstr>13.2 – Production (or Expenditure) Budget</vt:lpstr>
      <vt:lpstr>13.2 – Using Budget to Manage Effectively</vt:lpstr>
      <vt:lpstr>13.3 – Variance Analysis</vt:lpstr>
      <vt:lpstr>13.3 – Variance Analysis</vt:lpstr>
      <vt:lpstr>13.3 – Using Budget to Manage Effectively</vt:lpstr>
      <vt:lpstr>13.3 – Setting Budgets - Extrapolation</vt:lpstr>
      <vt:lpstr>13.4 – Zero Based Budgeting (ZBB)</vt:lpstr>
      <vt:lpstr>13.4 – Zero Based Budgeting (ZBB)</vt:lpstr>
      <vt:lpstr>13.4 – Zero Based Budgeting (ZBB)</vt:lpstr>
      <vt:lpstr>13.4 – Zero Based Budgeting (ZBB) – Using Budgets</vt:lpstr>
      <vt:lpstr>13 – Exam Questions – January 2014</vt:lpstr>
      <vt:lpstr>13 – Exam Questions – January 2014</vt:lpstr>
      <vt:lpstr>13 – Exam Questions – January 2015</vt:lpstr>
      <vt:lpstr>13 – Exam Questions – January 2014</vt:lpstr>
      <vt:lpstr>7 – Exam Questions – January 2014</vt:lpstr>
      <vt:lpstr>3 – Exam Questions – January 2014</vt:lpstr>
      <vt:lpstr>13 – Exam Questions – January 2014</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 Budgets</dc:title>
  <dc:subject>eBusiness</dc:subject>
  <dc:creator>Enderoth</dc:creator>
  <cp:lastModifiedBy>Stephen Rafferty</cp:lastModifiedBy>
  <cp:revision>2179</cp:revision>
  <cp:lastPrinted>2014-01-22T18:25:48Z</cp:lastPrinted>
  <dcterms:created xsi:type="dcterms:W3CDTF">2008-03-12T11:01:44Z</dcterms:created>
  <dcterms:modified xsi:type="dcterms:W3CDTF">2018-08-02T18:04:59Z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